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8"/>
  </p:notesMasterIdLst>
  <p:handoutMasterIdLst>
    <p:handoutMasterId r:id="rId209"/>
  </p:handoutMasterIdLst>
  <p:sldIdLst>
    <p:sldId id="260" r:id="rId2"/>
    <p:sldId id="435" r:id="rId3"/>
    <p:sldId id="261" r:id="rId4"/>
    <p:sldId id="266" r:id="rId5"/>
    <p:sldId id="262" r:id="rId6"/>
    <p:sldId id="400" r:id="rId7"/>
    <p:sldId id="401" r:id="rId8"/>
    <p:sldId id="402" r:id="rId9"/>
    <p:sldId id="404" r:id="rId10"/>
    <p:sldId id="405" r:id="rId11"/>
    <p:sldId id="406" r:id="rId12"/>
    <p:sldId id="433" r:id="rId13"/>
    <p:sldId id="434" r:id="rId14"/>
    <p:sldId id="518" r:id="rId15"/>
    <p:sldId id="306" r:id="rId16"/>
    <p:sldId id="263" r:id="rId17"/>
    <p:sldId id="307" r:id="rId18"/>
    <p:sldId id="462" r:id="rId19"/>
    <p:sldId id="265" r:id="rId20"/>
    <p:sldId id="463" r:id="rId21"/>
    <p:sldId id="464" r:id="rId22"/>
    <p:sldId id="519" r:id="rId23"/>
    <p:sldId id="465" r:id="rId24"/>
    <p:sldId id="267" r:id="rId25"/>
    <p:sldId id="561" r:id="rId26"/>
    <p:sldId id="268" r:id="rId27"/>
    <p:sldId id="560" r:id="rId28"/>
    <p:sldId id="397" r:id="rId29"/>
    <p:sldId id="310" r:id="rId30"/>
    <p:sldId id="466" r:id="rId31"/>
    <p:sldId id="467" r:id="rId32"/>
    <p:sldId id="468" r:id="rId33"/>
    <p:sldId id="469" r:id="rId34"/>
    <p:sldId id="562" r:id="rId35"/>
    <p:sldId id="311" r:id="rId36"/>
    <p:sldId id="470" r:id="rId37"/>
    <p:sldId id="471" r:id="rId38"/>
    <p:sldId id="472" r:id="rId39"/>
    <p:sldId id="473" r:id="rId40"/>
    <p:sldId id="312" r:id="rId41"/>
    <p:sldId id="522" r:id="rId42"/>
    <p:sldId id="474" r:id="rId43"/>
    <p:sldId id="563" r:id="rId44"/>
    <p:sldId id="520" r:id="rId45"/>
    <p:sldId id="313" r:id="rId46"/>
    <p:sldId id="475" r:id="rId47"/>
    <p:sldId id="477" r:id="rId48"/>
    <p:sldId id="398" r:id="rId49"/>
    <p:sldId id="524" r:id="rId50"/>
    <p:sldId id="523" r:id="rId51"/>
    <p:sldId id="479" r:id="rId52"/>
    <p:sldId id="399" r:id="rId53"/>
    <p:sldId id="478" r:id="rId54"/>
    <p:sldId id="564" r:id="rId55"/>
    <p:sldId id="547" r:id="rId56"/>
    <p:sldId id="550" r:id="rId57"/>
    <p:sldId id="480" r:id="rId58"/>
    <p:sldId id="525" r:id="rId59"/>
    <p:sldId id="317" r:id="rId60"/>
    <p:sldId id="318" r:id="rId61"/>
    <p:sldId id="316" r:id="rId62"/>
    <p:sldId id="319" r:id="rId63"/>
    <p:sldId id="320" r:id="rId64"/>
    <p:sldId id="321" r:id="rId65"/>
    <p:sldId id="526" r:id="rId66"/>
    <p:sldId id="436" r:id="rId67"/>
    <p:sldId id="548" r:id="rId68"/>
    <p:sldId id="481" r:id="rId69"/>
    <p:sldId id="482" r:id="rId70"/>
    <p:sldId id="483" r:id="rId71"/>
    <p:sldId id="527" r:id="rId72"/>
    <p:sldId id="485" r:id="rId73"/>
    <p:sldId id="486" r:id="rId74"/>
    <p:sldId id="565" r:id="rId75"/>
    <p:sldId id="487" r:id="rId76"/>
    <p:sldId id="488" r:id="rId77"/>
    <p:sldId id="489" r:id="rId78"/>
    <p:sldId id="490" r:id="rId79"/>
    <p:sldId id="528" r:id="rId80"/>
    <p:sldId id="492" r:id="rId81"/>
    <p:sldId id="493" r:id="rId82"/>
    <p:sldId id="494" r:id="rId83"/>
    <p:sldId id="495" r:id="rId84"/>
    <p:sldId id="530" r:id="rId85"/>
    <p:sldId id="566" r:id="rId86"/>
    <p:sldId id="496" r:id="rId87"/>
    <p:sldId id="529" r:id="rId88"/>
    <p:sldId id="438" r:id="rId89"/>
    <p:sldId id="419" r:id="rId90"/>
    <p:sldId id="531" r:id="rId91"/>
    <p:sldId id="497" r:id="rId92"/>
    <p:sldId id="498" r:id="rId93"/>
    <p:sldId id="499" r:id="rId94"/>
    <p:sldId id="500" r:id="rId95"/>
    <p:sldId id="502" r:id="rId96"/>
    <p:sldId id="503" r:id="rId97"/>
    <p:sldId id="549" r:id="rId98"/>
    <p:sldId id="567" r:id="rId99"/>
    <p:sldId id="568" r:id="rId100"/>
    <p:sldId id="439" r:id="rId101"/>
    <p:sldId id="504" r:id="rId102"/>
    <p:sldId id="505" r:id="rId103"/>
    <p:sldId id="506" r:id="rId104"/>
    <p:sldId id="532" r:id="rId105"/>
    <p:sldId id="551" r:id="rId106"/>
    <p:sldId id="420" r:id="rId107"/>
    <p:sldId id="421" r:id="rId108"/>
    <p:sldId id="444" r:id="rId109"/>
    <p:sldId id="440" r:id="rId110"/>
    <p:sldId id="508" r:id="rId111"/>
    <p:sldId id="324" r:id="rId112"/>
    <p:sldId id="509" r:id="rId113"/>
    <p:sldId id="510" r:id="rId114"/>
    <p:sldId id="511" r:id="rId115"/>
    <p:sldId id="325" r:id="rId116"/>
    <p:sldId id="422" r:id="rId117"/>
    <p:sldId id="552" r:id="rId118"/>
    <p:sldId id="441" r:id="rId119"/>
    <p:sldId id="442" r:id="rId120"/>
    <p:sldId id="443" r:id="rId121"/>
    <p:sldId id="328" r:id="rId122"/>
    <p:sldId id="329" r:id="rId123"/>
    <p:sldId id="330" r:id="rId124"/>
    <p:sldId id="331" r:id="rId125"/>
    <p:sldId id="553" r:id="rId126"/>
    <p:sldId id="332" r:id="rId127"/>
    <p:sldId id="554" r:id="rId128"/>
    <p:sldId id="337" r:id="rId129"/>
    <p:sldId id="338" r:id="rId130"/>
    <p:sldId id="334" r:id="rId131"/>
    <p:sldId id="569" r:id="rId132"/>
    <p:sldId id="413" r:id="rId133"/>
    <p:sldId id="423" r:id="rId134"/>
    <p:sldId id="414" r:id="rId135"/>
    <p:sldId id="578" r:id="rId136"/>
    <p:sldId id="570" r:id="rId137"/>
    <p:sldId id="276" r:id="rId138"/>
    <p:sldId id="283" r:id="rId139"/>
    <p:sldId id="342" r:id="rId140"/>
    <p:sldId id="343" r:id="rId141"/>
    <p:sldId id="353" r:id="rId142"/>
    <p:sldId id="345" r:id="rId143"/>
    <p:sldId id="407" r:id="rId144"/>
    <p:sldId id="533" r:id="rId145"/>
    <p:sldId id="575" r:id="rId146"/>
    <p:sldId id="534" r:id="rId147"/>
    <p:sldId id="576" r:id="rId148"/>
    <p:sldId id="573" r:id="rId149"/>
    <p:sldId id="571" r:id="rId150"/>
    <p:sldId id="572" r:id="rId151"/>
    <p:sldId id="347" r:id="rId152"/>
    <p:sldId id="355" r:id="rId153"/>
    <p:sldId id="577" r:id="rId154"/>
    <p:sldId id="356" r:id="rId155"/>
    <p:sldId id="539" r:id="rId156"/>
    <p:sldId id="357" r:id="rId157"/>
    <p:sldId id="574" r:id="rId158"/>
    <p:sldId id="361" r:id="rId159"/>
    <p:sldId id="540" r:id="rId160"/>
    <p:sldId id="362" r:id="rId161"/>
    <p:sldId id="458" r:id="rId162"/>
    <p:sldId id="460" r:id="rId163"/>
    <p:sldId id="365" r:id="rId164"/>
    <p:sldId id="454" r:id="rId165"/>
    <p:sldId id="366" r:id="rId166"/>
    <p:sldId id="368" r:id="rId167"/>
    <p:sldId id="579" r:id="rId168"/>
    <p:sldId id="369" r:id="rId169"/>
    <p:sldId id="541" r:id="rId170"/>
    <p:sldId id="456" r:id="rId171"/>
    <p:sldId id="370" r:id="rId172"/>
    <p:sldId id="542" r:id="rId173"/>
    <p:sldId id="411" r:id="rId174"/>
    <p:sldId id="543" r:id="rId175"/>
    <p:sldId id="544" r:id="rId176"/>
    <p:sldId id="372" r:id="rId177"/>
    <p:sldId id="373" r:id="rId178"/>
    <p:sldId id="374" r:id="rId179"/>
    <p:sldId id="457" r:id="rId180"/>
    <p:sldId id="412" r:id="rId181"/>
    <p:sldId id="545" r:id="rId182"/>
    <p:sldId id="381" r:id="rId183"/>
    <p:sldId id="382" r:id="rId184"/>
    <p:sldId id="377" r:id="rId185"/>
    <p:sldId id="383" r:id="rId186"/>
    <p:sldId id="408" r:id="rId187"/>
    <p:sldId id="546" r:id="rId188"/>
    <p:sldId id="459" r:id="rId189"/>
    <p:sldId id="515" r:id="rId190"/>
    <p:sldId id="557" r:id="rId191"/>
    <p:sldId id="558" r:id="rId192"/>
    <p:sldId id="559" r:id="rId193"/>
    <p:sldId id="580" r:id="rId194"/>
    <p:sldId id="284" r:id="rId195"/>
    <p:sldId id="282" r:id="rId196"/>
    <p:sldId id="371" r:id="rId197"/>
    <p:sldId id="516" r:id="rId198"/>
    <p:sldId id="517" r:id="rId199"/>
    <p:sldId id="388" r:id="rId200"/>
    <p:sldId id="389" r:id="rId201"/>
    <p:sldId id="390" r:id="rId202"/>
    <p:sldId id="391" r:id="rId203"/>
    <p:sldId id="393" r:id="rId204"/>
    <p:sldId id="395" r:id="rId205"/>
    <p:sldId id="396" r:id="rId206"/>
    <p:sldId id="418" r:id="rId20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0"/>
    <p:restoredTop sz="92521"/>
  </p:normalViewPr>
  <p:slideViewPr>
    <p:cSldViewPr>
      <p:cViewPr varScale="1">
        <p:scale>
          <a:sx n="112" d="100"/>
          <a:sy n="112" d="100"/>
        </p:scale>
        <p:origin x="2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handoutMaster" Target="handoutMasters/handoutMaster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theme" Target="theme/theme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4E83DC-5AEB-7C4C-A238-5EBD43422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6B5FA-DFEF-4A48-B858-C69B01EB20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15AB87F-A673-AC42-B240-C3BE9F4EEAE3}" type="datetimeFigureOut">
              <a:rPr lang="en-US"/>
              <a:pPr>
                <a:defRPr/>
              </a:pPr>
              <a:t>5/12/25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3B3BB-DCCF-8A47-8D78-D6ADA724BE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9C049-8857-8446-BAFE-F223E61AB9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3A4A38D-1FD8-D74A-9739-807D3DD05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E70082-E005-F543-A107-6C239D292E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3F290-A75E-E847-BE8B-79ECF9C3513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FF3AB98-6381-A445-BF2E-26F47B950CE2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AE8313-604F-D947-B1C9-EB90FF76FB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8F899D-E3CB-7344-8EA8-64951C3DF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EF691-B8C5-474B-B01E-B906C119B1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B7E8D-6060-D74F-9221-602E29373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D9640B5-BCCE-E84B-86CA-92277C016B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8110EC05-3217-074B-AE99-957E13ED5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ACEA2C-25F0-134A-ABC3-DBA0413DB1C2}" type="slidenum">
              <a:rPr lang="en-US" altLang="en-US" sz="1200"/>
              <a:pPr/>
              <a:t>95</a:t>
            </a:fld>
            <a:endParaRPr lang="en-US" altLang="en-US" sz="12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37433811-76E2-C547-BA90-2B2E14541A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3A5AA358-0F4D-FC48-99EB-D9171D99B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  <p:extLst>
      <p:ext uri="{BB962C8B-B14F-4D97-AF65-F5344CB8AC3E}">
        <p14:creationId xmlns:p14="http://schemas.microsoft.com/office/powerpoint/2010/main" val="8063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DEA3F47D-14D8-FF46-8FCE-A4ED282AB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BF4F1F-DA38-5244-AC06-DD77C2601EA0}" type="slidenum">
              <a:rPr lang="en-US" altLang="en-US" sz="1200"/>
              <a:pPr/>
              <a:t>96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135DDACB-6162-6046-827B-78F0EC746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02C37C60-991C-1B40-A8CE-CDB0A668B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  <p:extLst>
      <p:ext uri="{BB962C8B-B14F-4D97-AF65-F5344CB8AC3E}">
        <p14:creationId xmlns:p14="http://schemas.microsoft.com/office/powerpoint/2010/main" val="388043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3822FF-AF8E-FD44-A47E-FF3E43E94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CA12E4-69BD-4B43-B5ED-BF420F709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D0A033-40DD-8244-A5F6-6CA1BD15E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87B56-5CD3-B448-A1A2-9378C28C65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33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D03970-9419-1B4E-B5AA-5D541BF22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90380B-EC26-E147-82AF-A5D21FFE2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61DACD-149D-964D-A094-19921FAED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4D4AA-90AC-374F-B232-22FFCF10D0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12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62D6F-C432-B14D-8ECA-FE29C7BAD1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9B2ABE-BDB5-EA49-A4D1-EBEAD25BF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A6C6D-2153-EC4A-82F8-0EDE43D1F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C1C5-4FBC-324F-BBCA-D90930F36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17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AD223F-5564-0042-A529-56E4242F3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E3CB5C-5099-394E-A1AD-E79B146EE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E1CB61-A648-1142-A689-BADA4ACE9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91ACF-04E9-6B4B-89D3-37E4380D6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46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0C4620-7ABD-E542-8127-129EF3CAB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1D12D0-8493-334F-9B85-6B3EE28DDE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9F14F3-F2CF-A847-BCD7-F052B362AA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A26AA-F4A4-024C-8608-4AA2DBE8E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98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8406A-8C16-714C-B1A1-AE4E8A288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5C45FC-1DCC-6B4D-9286-46808DF3E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72A87A-DD94-6842-8490-8F9A605E0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CE34-D400-1F4C-B649-7ADDFFC95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19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F411B5-98BA-C347-A055-0179745F5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7F2F76-EC0C-DD45-A835-49987597D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52B64F-F61F-8D48-9AE6-83AED812F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CB50-EC78-A048-8BF0-9CAF1458F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12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1B7BE1-6AD6-D54C-90DD-75B4A5802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BFACF0-C3F9-6949-84C7-92FE68661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2E0383-8EDA-E049-963D-76CDAFB94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04D9F-1412-3B43-AD8D-790293767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77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5A0F9F-052A-6140-9C63-FBBD2ED5B0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A37179-6842-B845-8C24-E4A1627ED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7B07B0-3761-E749-AB35-2B1F1EA165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9EA9B-3B4D-DE46-9CDD-4737B32BD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0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7D794-01E2-C247-88C1-29C59AF36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C53B3-B384-4048-8101-F97F3706F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BA920F-E784-A14A-9FAA-FA1A5260FE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71AF6-7D5A-7E44-A9F8-D44A52912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17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95DA7-1003-7740-B70C-3874BF773B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297BE-1788-8F40-AD3B-3970C5FA4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D7C81-AF39-EC49-9E67-A9C1C4976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517F-C2C1-9745-B28A-257D24789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02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64526FD-83ED-C242-B716-C53AE74F8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FC2795-5092-D545-AB9E-A03085B20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BE0C3C-DCEA-ED46-9190-FA4AF61D63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07FB86-8130-7849-8723-83580CDE0E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41593-7BFC-2949-8057-26390EA564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90DB90B-63DB-9141-8554-0FCEDA0CF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falstad.com/fourier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://www.nrlmry.navy.mil/coamps-web/web/home" TargetMode="Externa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www.spc.noaa.gov/exper/hrrr/" TargetMode="Externa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s://rapidrefresh.noaa.gov/hrrr/HRRRnew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" TargetMode="Externa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://mag.ncep.noaa.gov/" TargetMode="Externa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www.tropicaltidbits.com/analysis/models/" TargetMode="Externa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://www.atmos.albany.edu/student/abentley/realtime.html" TargetMode="Externa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observation-type-area.php" TargetMode="Externa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mmm.ucar.edu/wrf/users/physics/phys_references.html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0EB5F1A-6CF7-CB4A-9BCA-3FA72F221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452 Numerical Weather Prediction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1644C29-A8C7-FB45-AAA4-606AF96D5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24485279-3656-5F44-BE72-CA4A287A0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86243"/>
            <a:ext cx="8310563" cy="58855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87D28-E74D-E4AB-51B8-349218F3308B}"/>
              </a:ext>
            </a:extLst>
          </p:cNvPr>
          <p:cNvSpPr txBox="1"/>
          <p:nvPr/>
        </p:nvSpPr>
        <p:spPr>
          <a:xfrm>
            <a:off x="3581400" y="1371600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Sounder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F553-42E3-154C-8DC1-43BDE507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57200"/>
            <a:ext cx="8486775" cy="5334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Courant–Friedrichs–Lewy (CFL) Criterion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6D623-D145-474F-8FB3-DA4AC73B4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40" y="1066800"/>
            <a:ext cx="8458200" cy="4267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experience </a:t>
            </a:r>
            <a:r>
              <a:rPr lang="en-US" altLang="en-US" b="1" dirty="0">
                <a:ea typeface="ＭＳ Ｐゴシック" panose="020B0600070205080204" pitchFamily="34" charset="-128"/>
              </a:rPr>
              <a:t>computational instability </a:t>
            </a:r>
            <a:r>
              <a:rPr lang="en-US" altLang="en-US" dirty="0">
                <a:ea typeface="ＭＳ Ｐゴシック" panose="020B0600070205080204" pitchFamily="34" charset="-128"/>
              </a:rPr>
              <a:t>when time step is too long for the grid spacing used.</a:t>
            </a:r>
          </a:p>
          <a:p>
            <a:pPr lvl="1"/>
            <a:r>
              <a:rPr lang="en-US" altLang="en-US" sz="3200" b="1" dirty="0">
                <a:ea typeface="ＭＳ Ｐゴシック" panose="020B0600070205080204" pitchFamily="34" charset="-128"/>
              </a:rPr>
              <a:t>CFL stability criterion</a:t>
            </a:r>
            <a:r>
              <a:rPr lang="en-US" altLang="en-US" sz="3200" dirty="0">
                <a:ea typeface="ＭＳ Ｐゴシック" panose="020B0600070205080204" pitchFamily="34" charset="-128"/>
              </a:rPr>
              <a:t>:</a:t>
            </a:r>
          </a:p>
          <a:p>
            <a:pPr marL="914400" lvl="2" indent="0">
              <a:buNone/>
            </a:pPr>
            <a:r>
              <a:rPr lang="en-US" altLang="en-US" sz="3600" b="1" dirty="0" err="1">
                <a:ea typeface="ＭＳ Ｐゴシック" panose="020B0600070205080204" pitchFamily="34" charset="-128"/>
              </a:rPr>
              <a:t>c</a:t>
            </a:r>
            <a:r>
              <a:rPr lang="en-US" altLang="en-US" sz="3600" b="1" dirty="0" err="1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t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/</a:t>
            </a:r>
            <a:r>
              <a:rPr lang="en-US" altLang="en-US" sz="3600" b="1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x &lt;=1</a:t>
            </a:r>
          </a:p>
          <a:p>
            <a:r>
              <a:rPr lang="en-US" dirty="0"/>
              <a:t>c is phase speed of wave or disturbance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Implication:  increase horizontal resolution, must decrease time step.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Double resolution, must half time step.  Twice as many times steps over a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259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8EB9C-8B2C-1647-A3B2-F0BAB4AE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19200"/>
            <a:ext cx="8382000" cy="1143000"/>
          </a:xfrm>
        </p:spPr>
        <p:txBody>
          <a:bodyPr/>
          <a:lstStyle/>
          <a:p>
            <a:r>
              <a:rPr lang="en-US" b="1" i="1" dirty="0">
                <a:solidFill>
                  <a:schemeClr val="accent2"/>
                </a:solidFill>
              </a:rPr>
              <a:t>Believe it or not</a:t>
            </a:r>
            <a:r>
              <a:rPr lang="en-US" b="1" dirty="0">
                <a:solidFill>
                  <a:schemeClr val="accent2"/>
                </a:solidFill>
              </a:rPr>
              <a:t>….if you halve the grid spacing…doubling the model spatial resolution, you need EIGHT TIMES more computer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88304-1AEF-1B4A-8EAB-F586DFFC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657601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883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42FE-A93A-7443-879B-A0436902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4C2F4-2EEF-CC4B-948D-73F2EAFDF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r>
              <a:rPr lang="en-US" dirty="0"/>
              <a:t>Imagine is you go from 100 to 50 km grid spacing for a region of 100 km square</a:t>
            </a:r>
          </a:p>
          <a:p>
            <a:r>
              <a:rPr lang="en-US" dirty="0"/>
              <a:t>The number of grid points from four to nine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63A76-6888-324C-A474-719B176B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9644" b="41747"/>
          <a:stretch/>
        </p:blipFill>
        <p:spPr>
          <a:xfrm>
            <a:off x="1066800" y="3810000"/>
            <a:ext cx="25908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F6057-4424-A749-A70D-90C7992F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810000"/>
            <a:ext cx="2500543" cy="2286000"/>
          </a:xfrm>
          <a:prstGeom prst="rect">
            <a:avLst/>
          </a:prstGeom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E99316D0-58E1-A44A-8B56-79ECC5671B43}"/>
              </a:ext>
            </a:extLst>
          </p:cNvPr>
          <p:cNvSpPr/>
          <p:nvPr/>
        </p:nvSpPr>
        <p:spPr bwMode="auto">
          <a:xfrm>
            <a:off x="1070708" y="6324600"/>
            <a:ext cx="2586892" cy="1524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FD885B76-9E49-1248-80AF-946F63ECFBB8}"/>
              </a:ext>
            </a:extLst>
          </p:cNvPr>
          <p:cNvSpPr/>
          <p:nvPr/>
        </p:nvSpPr>
        <p:spPr bwMode="auto">
          <a:xfrm>
            <a:off x="4724400" y="6324600"/>
            <a:ext cx="2500543" cy="140677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C00BB-9B2A-2042-B4AF-035CF866AA1F}"/>
              </a:ext>
            </a:extLst>
          </p:cNvPr>
          <p:cNvSpPr txBox="1"/>
          <p:nvPr/>
        </p:nvSpPr>
        <p:spPr>
          <a:xfrm>
            <a:off x="1905000" y="642815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00E8A-6239-0E4B-90CA-AB8BB882223C}"/>
              </a:ext>
            </a:extLst>
          </p:cNvPr>
          <p:cNvSpPr txBox="1"/>
          <p:nvPr/>
        </p:nvSpPr>
        <p:spPr>
          <a:xfrm>
            <a:off x="5486400" y="640610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40909492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3754-DF2D-0540-A36C-87A91785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b="1" dirty="0"/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C05F-5C09-E242-95C5-A04A65579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114800"/>
          </a:xfrm>
        </p:spPr>
        <p:txBody>
          <a:bodyPr/>
          <a:lstStyle/>
          <a:p>
            <a:r>
              <a:rPr lang="en-US" dirty="0"/>
              <a:t>So have 9/4 more grid points.</a:t>
            </a:r>
          </a:p>
          <a:p>
            <a:r>
              <a:rPr lang="en-US" dirty="0"/>
              <a:t>Now if you half the grid spacing, you must half the time step.  So TWICE as many times steps.</a:t>
            </a:r>
          </a:p>
          <a:p>
            <a:r>
              <a:rPr lang="en-US" dirty="0"/>
              <a:t>So computational cost has increased by:</a:t>
            </a:r>
          </a:p>
          <a:p>
            <a:pPr lvl="1"/>
            <a:r>
              <a:rPr lang="en-US" dirty="0"/>
              <a:t>2 * 9/4  = 4.5 times</a:t>
            </a:r>
          </a:p>
          <a:p>
            <a:r>
              <a:rPr lang="en-US" dirty="0"/>
              <a:t>But increasing horizontal resolution generally means you must increase vertical resolution.   And often increased costs in parameterizations.</a:t>
            </a:r>
          </a:p>
          <a:p>
            <a:r>
              <a:rPr lang="en-US" b="1" dirty="0"/>
              <a:t>Bottom line: about 8 times more computer resource.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169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644B-85B9-284F-9434-978365A3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numerical weather prediction demands the largest supercomputers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28F5A-0D2E-A744-A87B-2DABF271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2" y="4679950"/>
            <a:ext cx="7696200" cy="1568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Numerical weather prediction code is highly parallelized (runs on thousands or tens of thousands of processors simultaneously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EBD301D-974D-6F4A-B3D7-4BAA9311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667000"/>
            <a:ext cx="5593637" cy="17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52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3607-011C-E4DC-BE15-BEAC3309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95600"/>
            <a:ext cx="7772400" cy="1143000"/>
          </a:xfrm>
        </p:spPr>
        <p:txBody>
          <a:bodyPr/>
          <a:lstStyle/>
          <a:p>
            <a:r>
              <a:rPr lang="en-US" dirty="0"/>
              <a:t>Some Models Don’t Use Grids!</a:t>
            </a:r>
          </a:p>
        </p:txBody>
      </p:sp>
    </p:spTree>
    <p:extLst>
      <p:ext uri="{BB962C8B-B14F-4D97-AF65-F5344CB8AC3E}">
        <p14:creationId xmlns:p14="http://schemas.microsoft.com/office/powerpoint/2010/main" val="12508224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3D2827DF-F8C4-394F-8D12-A83853BE7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Galerkin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Approach (e.g., spectral)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F4DCDB07-09A5-0941-978E-42F10A3235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alternative to representation of variables on a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Represents variation of dependent variables (e.g., u, v, T) as a sum of </a:t>
            </a:r>
            <a:r>
              <a:rPr lang="en-US" altLang="en-US" b="1" dirty="0">
                <a:ea typeface="ＭＳ Ｐゴシック" panose="020B0600070205080204" pitchFamily="34" charset="-128"/>
              </a:rPr>
              <a:t>basis functions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Fourier analysis is an example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http://www.falstad.com/fourier/index.html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9F7C724-A5BF-A149-8C2C-97979E59D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7400" y="4876800"/>
            <a:ext cx="5029200" cy="667778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C513-80AF-9347-86C5-535FA5CB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4292"/>
            <a:ext cx="8426793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Old GFS and ECMWF Use Spherical Harmonics to Represent Variation in  the Horizontal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6A9168-416C-AE4F-BEE4-CBC7CBF68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257" y="4371555"/>
            <a:ext cx="6909486" cy="698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6160C-9711-CA47-BB44-D04808E6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08" y="2908300"/>
            <a:ext cx="5133792" cy="641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56C11-E0DE-A84D-B2E7-866D706BCD5A}"/>
              </a:ext>
            </a:extLst>
          </p:cNvPr>
          <p:cNvSpPr txBox="1"/>
          <p:nvPr/>
        </p:nvSpPr>
        <p:spPr>
          <a:xfrm>
            <a:off x="2895600" y="5437065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Legendre Polynomials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F594F-620A-614C-93E5-590144E1BFB6}"/>
              </a:ext>
            </a:extLst>
          </p:cNvPr>
          <p:cNvSpPr txBox="1"/>
          <p:nvPr/>
        </p:nvSpPr>
        <p:spPr>
          <a:xfrm>
            <a:off x="2613047" y="3648597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22194328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66C4-D147-9F40-9F97-349ED13E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B20A99-8BFD-6348-895B-02794978D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782351"/>
            <a:ext cx="7772400" cy="2512497"/>
          </a:xfrm>
        </p:spPr>
      </p:pic>
    </p:spTree>
    <p:extLst>
      <p:ext uri="{BB962C8B-B14F-4D97-AF65-F5344CB8AC3E}">
        <p14:creationId xmlns:p14="http://schemas.microsoft.com/office/powerpoint/2010/main" val="27238254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B5E8-E282-3243-933A-E02A9A47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Spectral Representation is on the way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4FC67-F1E0-8249-90DB-2AC01ABE4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/>
              <a:t>Does not facilitate massive parallelization of code.</a:t>
            </a:r>
          </a:p>
          <a:p>
            <a:r>
              <a:rPr lang="en-US" dirty="0"/>
              <a:t>Issues with physics and representation of physical fields.</a:t>
            </a:r>
          </a:p>
          <a:p>
            <a:r>
              <a:rPr lang="en-US" dirty="0"/>
              <a:t>FV3 is a grid-based model and replaced old GFS, which was a spectral model.</a:t>
            </a:r>
          </a:p>
          <a:p>
            <a:r>
              <a:rPr lang="en-US" dirty="0"/>
              <a:t>Future ECMWF model will be a grid-based model</a:t>
            </a:r>
          </a:p>
        </p:txBody>
      </p:sp>
    </p:spTree>
    <p:extLst>
      <p:ext uri="{BB962C8B-B14F-4D97-AF65-F5344CB8AC3E}">
        <p14:creationId xmlns:p14="http://schemas.microsoft.com/office/powerpoint/2010/main" val="1564269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D987215F-3536-F443-A48D-1C3FC1D45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</a:t>
            </a:r>
            <a:r>
              <a:rPr lang="en-US" altLang="en-US" dirty="0">
                <a:ea typeface="ＭＳ Ｐゴシック" panose="020B0600070205080204" pitchFamily="34" charset="-128"/>
              </a:rPr>
              <a:t> Winds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64429009-927A-9049-BCA2-F9A604CE7D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0"/>
            <a:ext cx="5846762" cy="5137223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D95F3AE1-B515-BA44-93FE-237BF1D38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Vertical Coordinate Systems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0E7364FD-B00A-6D4C-93E9-C1DB81F3C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3143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Originally constant p and z horizontal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had a problem…Boundary conditions (BC) when the grid hit terrain!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CBCE6-155B-334A-B095-D6434EFE0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581400"/>
            <a:ext cx="387156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603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 Why Not Solve the Problem By Having the Model Levels Parallel the Terrain?</a:t>
            </a: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609600" y="2362200"/>
            <a:ext cx="7772400" cy="4114800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828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Thus, was born the Sigma Coordinate System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s</a:t>
            </a:r>
            <a:r>
              <a:rPr lang="en-US" altLang="en-US" dirty="0">
                <a:ea typeface="ＭＳ Ｐゴシック" panose="020B0600070205080204" pitchFamily="34" charset="-128"/>
              </a:rPr>
              <a:t>= p/</a:t>
            </a:r>
            <a:r>
              <a:rPr lang="en-US" altLang="en-US" dirty="0" err="1">
                <a:ea typeface="ＭＳ Ｐゴシック" panose="020B0600070205080204" pitchFamily="34" charset="-128"/>
              </a:rPr>
              <a:t>p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s</a:t>
            </a:r>
            <a:endParaRPr lang="en-US" altLang="en-US" baseline="-25000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1981200" y="3733800"/>
            <a:ext cx="5029200" cy="266251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6B0A3-46F0-484E-B91B-97E4B3C49A44}"/>
              </a:ext>
            </a:extLst>
          </p:cNvPr>
          <p:cNvSpPr txBox="1"/>
          <p:nvPr/>
        </p:nvSpPr>
        <p:spPr>
          <a:xfrm>
            <a:off x="1981200" y="2971800"/>
            <a:ext cx="600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surface is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=1 and  values decreases aloft </a:t>
            </a:r>
          </a:p>
        </p:txBody>
      </p:sp>
    </p:spTree>
    <p:extLst>
      <p:ext uri="{BB962C8B-B14F-4D97-AF65-F5344CB8AC3E}">
        <p14:creationId xmlns:p14="http://schemas.microsoft.com/office/powerpoint/2010/main" val="42884723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D7FE-EC1E-FD44-ADB7-09E18ED9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Sigma Coordinate System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Can also be based on height (Sigma-Z)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C5320-78C8-CB4A-A57F-79F5874BD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3276600"/>
            <a:ext cx="3937000" cy="2895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B5E3B7-01E7-434F-9F1C-920B25DE2212}"/>
              </a:ext>
            </a:extLst>
          </p:cNvPr>
          <p:cNvSpPr/>
          <p:nvPr/>
        </p:nvSpPr>
        <p:spPr>
          <a:xfrm>
            <a:off x="3936315" y="2438400"/>
            <a:ext cx="1651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Symbol" pitchFamily="2" charset="2"/>
              </a:rPr>
              <a:t>s</a:t>
            </a:r>
            <a:r>
              <a:rPr lang="en-US" altLang="en-US" sz="3600" dirty="0"/>
              <a:t>= Z/</a:t>
            </a:r>
            <a:r>
              <a:rPr lang="en-US" altLang="en-US" sz="3600" dirty="0" err="1"/>
              <a:t>Z</a:t>
            </a:r>
            <a:r>
              <a:rPr lang="en-US" altLang="en-US" sz="3600" baseline="-25000" dirty="0" err="1"/>
              <a:t>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134655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9A03-962A-244C-865E-56FE8863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Hybrid Vertical 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2B8A-97E0-A44E-961F-A565BA92B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066800"/>
            <a:ext cx="8102600" cy="4114800"/>
          </a:xfrm>
        </p:spPr>
        <p:txBody>
          <a:bodyPr/>
          <a:lstStyle/>
          <a:p>
            <a:r>
              <a:rPr lang="en-US" sz="2800" dirty="0"/>
              <a:t>Sigma is good at low levels, but the waviness aloft can cause noise and other problems</a:t>
            </a:r>
          </a:p>
          <a:p>
            <a:r>
              <a:rPr lang="en-US" sz="2800" dirty="0"/>
              <a:t>The solution are hybrid vertical coordinates: sigma at low levels gradually changing to a relatively horizontal coordinate aloft (e.g., pressure, height, potential temperature-theta)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FA5E823-9C4A-1846-949B-F60B59FF6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"/>
          <a:stretch/>
        </p:blipFill>
        <p:spPr bwMode="auto">
          <a:xfrm>
            <a:off x="3048000" y="3847264"/>
            <a:ext cx="3886200" cy="292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536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1290C9E5-E45D-6844-A311-BB66A6EB0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Sigma-Theta</a:t>
            </a:r>
          </a:p>
        </p:txBody>
      </p:sp>
      <p:pic>
        <p:nvPicPr>
          <p:cNvPr id="53250" name="Content Placeholder 3" descr="hybrid_cor.gif">
            <a:extLst>
              <a:ext uri="{FF2B5EF4-FFF2-40B4-BE49-F238E27FC236}">
                <a16:creationId xmlns:a16="http://schemas.microsoft.com/office/drawing/2014/main" id="{D6CCAE59-72CB-E84A-B20C-C676AC9C1C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7" r="-44627"/>
          <a:stretch>
            <a:fillRect/>
          </a:stretch>
        </p:blipFill>
        <p:spPr>
          <a:xfrm>
            <a:off x="762000" y="2057400"/>
            <a:ext cx="7772400" cy="4114800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51A5-1122-3D44-943F-2760D658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 Sigma-P in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F98ACD-B4EC-6E43-B2CF-AAB66EB94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06395"/>
            <a:ext cx="7772400" cy="346441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7269B-4CCD-6B44-B491-4C4DBAE7013E}"/>
              </a:ext>
            </a:extLst>
          </p:cNvPr>
          <p:cNvSpPr txBox="1"/>
          <p:nvPr/>
        </p:nvSpPr>
        <p:spPr>
          <a:xfrm>
            <a:off x="1752600" y="5839122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 Sigma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F8CEE-A28E-A748-AE43-51F2AA5ABA24}"/>
              </a:ext>
            </a:extLst>
          </p:cNvPr>
          <p:cNvSpPr txBox="1"/>
          <p:nvPr/>
        </p:nvSpPr>
        <p:spPr>
          <a:xfrm>
            <a:off x="5899325" y="586293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Sigma P</a:t>
            </a:r>
          </a:p>
        </p:txBody>
      </p:sp>
    </p:spTree>
    <p:extLst>
      <p:ext uri="{BB962C8B-B14F-4D97-AF65-F5344CB8AC3E}">
        <p14:creationId xmlns:p14="http://schemas.microsoft.com/office/powerpoint/2010/main" val="36746555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03B1-4BF5-BCA3-D32D-098B8FFA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00514"/>
            <a:ext cx="7772400" cy="1143000"/>
          </a:xfrm>
        </p:spPr>
        <p:txBody>
          <a:bodyPr/>
          <a:lstStyle/>
          <a:p>
            <a:r>
              <a:rPr lang="en-US" dirty="0"/>
              <a:t>Most models today use some sort of sigma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51C8E-2304-C83D-8B20-5F6CA7CC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103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6C1F-EAE4-8045-8D1F-54496C13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Many Model Levels Needed?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F1FE-0EBD-F047-AC7A-0E08D4F6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levels are </a:t>
            </a:r>
            <a:r>
              <a:rPr lang="en-US" b="1" dirty="0"/>
              <a:t>generally not placed uniformly </a:t>
            </a:r>
            <a:r>
              <a:rPr lang="en-US" dirty="0"/>
              <a:t>in the vertical</a:t>
            </a:r>
          </a:p>
          <a:p>
            <a:r>
              <a:rPr lang="en-US" dirty="0"/>
              <a:t>Usually more near surface and near tropopause, where large vertical gradients occur.</a:t>
            </a:r>
          </a:p>
          <a:p>
            <a:r>
              <a:rPr lang="en-US" dirty="0"/>
              <a:t>Need to have more vertical levels with  higher horizontal resolution</a:t>
            </a:r>
          </a:p>
        </p:txBody>
      </p:sp>
    </p:spTree>
    <p:extLst>
      <p:ext uri="{BB962C8B-B14F-4D97-AF65-F5344CB8AC3E}">
        <p14:creationId xmlns:p14="http://schemas.microsoft.com/office/powerpoint/2010/main" val="6117907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1894-EFE3-B04C-B9E2-1C13A66C1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DA9CFC-6F6A-3F43-97F4-29FC83FB9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457200"/>
            <a:ext cx="5630846" cy="5870986"/>
          </a:xfrm>
        </p:spPr>
      </p:pic>
    </p:spTree>
    <p:extLst>
      <p:ext uri="{BB962C8B-B14F-4D97-AF65-F5344CB8AC3E}">
        <p14:creationId xmlns:p14="http://schemas.microsoft.com/office/powerpoint/2010/main" val="1863344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658F-5AC3-AA4B-9033-658A4A59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 Satellites:  e.g., COSMIC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025B62-DF4C-DE48-8FEF-0A9E19EC0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133600"/>
            <a:ext cx="4007121" cy="3352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18AE3-1FB6-A640-A756-DCF99E2AF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977" y="2028658"/>
            <a:ext cx="3656223" cy="34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045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1225-3459-9644-9794-BB90E015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0"/>
            <a:ext cx="4495800" cy="1905000"/>
          </a:xfrm>
        </p:spPr>
        <p:txBody>
          <a:bodyPr/>
          <a:lstStyle/>
          <a:p>
            <a:r>
              <a:rPr lang="en-US" dirty="0"/>
              <a:t>UW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8C97BB-0F47-1B43-A849-5628637BE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592931"/>
            <a:ext cx="2552085" cy="5996060"/>
          </a:xfrm>
        </p:spPr>
      </p:pic>
    </p:spTree>
    <p:extLst>
      <p:ext uri="{BB962C8B-B14F-4D97-AF65-F5344CB8AC3E}">
        <p14:creationId xmlns:p14="http://schemas.microsoft.com/office/powerpoint/2010/main" val="262570953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2DD13A17-5066-9048-9DB9-5035BC7BF1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0700" y="1066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Nesting of Model Grids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7096BB05-244C-1E45-8DAA-119BD410C3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68D38-5997-5D4F-B202-B0324676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438400"/>
            <a:ext cx="5181600" cy="3397516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33C67E2-73EE-8C42-96ED-D3FB70B01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Nesting?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6C0F35D7-4EDB-CA4D-885E-0034430E31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Could run a high-resolution model over the whole globe, but that would require </a:t>
            </a:r>
            <a:r>
              <a:rPr lang="en-US" altLang="en-US" b="1" dirty="0">
                <a:ea typeface="ＭＳ Ｐゴシック" panose="020B0600070205080204" pitchFamily="34" charset="-128"/>
              </a:rPr>
              <a:t>huge amounts of computational resources.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Alternative is to only use high resolution where you need it…</a:t>
            </a:r>
            <a:r>
              <a:rPr lang="en-US" altLang="en-US" b="1" dirty="0">
                <a:ea typeface="ＭＳ Ｐゴシック" panose="020B0600070205080204" pitchFamily="34" charset="-128"/>
              </a:rPr>
              <a:t>nesting is one approach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nesting, a </a:t>
            </a:r>
            <a:r>
              <a:rPr lang="en-US" altLang="en-US" b="1" dirty="0">
                <a:ea typeface="ＭＳ Ｐゴシック" panose="020B0600070205080204" pitchFamily="34" charset="-128"/>
              </a:rPr>
              <a:t>smaller-sized higher resolution domain is embedded with a larger, lower-resolution domain.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583035B8-D6BC-4B4E-83A6-C32E74003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33008A2C-A83F-804A-AB5D-335174B59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4" descr="grid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CB102B-21B6-CF4C-A275-7ACA0A36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28860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 descr="image006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26AE7C-3722-B141-8C3D-3E30CC19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27432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AB569-3A6F-3B4B-B479-77C26A529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026019"/>
            <a:ext cx="4772123" cy="328295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F841C5B1-6CEA-2048-B87D-D271FABDD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34CA4DF9-C5A3-5545-97A3-6CC3B5626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Picture 4" descr="NWP-Figure-2-650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37B5C47-6B00-414F-9FDC-7866061A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43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82FFF-9275-9556-72D2-E0E1637F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" y="93649"/>
            <a:ext cx="8282940" cy="6918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700" kern="1200" dirty="0">
                <a:solidFill>
                  <a:schemeClr val="tx1"/>
                </a:solidFill>
                <a:ea typeface="+mj-ea"/>
                <a:cs typeface="+mj-cs"/>
              </a:rPr>
              <a:t>UW WRF Nesting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500" y="1776977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17220 w 3429000"/>
              <a:gd name="connsiteY1" fmla="*/ 0 h 18288"/>
              <a:gd name="connsiteX2" fmla="*/ 1337310 w 3429000"/>
              <a:gd name="connsiteY2" fmla="*/ 0 h 18288"/>
              <a:gd name="connsiteX3" fmla="*/ 2057400 w 3429000"/>
              <a:gd name="connsiteY3" fmla="*/ 0 h 18288"/>
              <a:gd name="connsiteX4" fmla="*/ 277749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777490 w 3429000"/>
              <a:gd name="connsiteY7" fmla="*/ 18288 h 18288"/>
              <a:gd name="connsiteX8" fmla="*/ 2160270 w 3429000"/>
              <a:gd name="connsiteY8" fmla="*/ 18288 h 18288"/>
              <a:gd name="connsiteX9" fmla="*/ 1577340 w 3429000"/>
              <a:gd name="connsiteY9" fmla="*/ 18288 h 18288"/>
              <a:gd name="connsiteX10" fmla="*/ 85725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  <a:gd name="connsiteX0" fmla="*/ 0 w 3429000"/>
              <a:gd name="connsiteY0" fmla="*/ 0 h 18288"/>
              <a:gd name="connsiteX1" fmla="*/ 617220 w 3429000"/>
              <a:gd name="connsiteY1" fmla="*/ 0 h 18288"/>
              <a:gd name="connsiteX2" fmla="*/ 1371600 w 3429000"/>
              <a:gd name="connsiteY2" fmla="*/ 0 h 18288"/>
              <a:gd name="connsiteX3" fmla="*/ 2125980 w 3429000"/>
              <a:gd name="connsiteY3" fmla="*/ 0 h 18288"/>
              <a:gd name="connsiteX4" fmla="*/ 274320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708910 w 3429000"/>
              <a:gd name="connsiteY7" fmla="*/ 18288 h 18288"/>
              <a:gd name="connsiteX8" fmla="*/ 2023110 w 3429000"/>
              <a:gd name="connsiteY8" fmla="*/ 18288 h 18288"/>
              <a:gd name="connsiteX9" fmla="*/ 1440180 w 3429000"/>
              <a:gd name="connsiteY9" fmla="*/ 18288 h 18288"/>
              <a:gd name="connsiteX10" fmla="*/ 72009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178026" y="8331"/>
                  <a:pt x="482759" y="-54121"/>
                  <a:pt x="617220" y="0"/>
                </a:cubicBezTo>
                <a:cubicBezTo>
                  <a:pt x="793446" y="5183"/>
                  <a:pt x="1091746" y="-65959"/>
                  <a:pt x="1337310" y="0"/>
                </a:cubicBezTo>
                <a:cubicBezTo>
                  <a:pt x="1615023" y="12276"/>
                  <a:pt x="1895030" y="-21567"/>
                  <a:pt x="2057400" y="0"/>
                </a:cubicBezTo>
                <a:cubicBezTo>
                  <a:pt x="2215806" y="-6324"/>
                  <a:pt x="2527742" y="32556"/>
                  <a:pt x="2777490" y="0"/>
                </a:cubicBezTo>
                <a:cubicBezTo>
                  <a:pt x="3049063" y="-7822"/>
                  <a:pt x="3194003" y="-18650"/>
                  <a:pt x="3429000" y="0"/>
                </a:cubicBezTo>
                <a:cubicBezTo>
                  <a:pt x="3429232" y="6080"/>
                  <a:pt x="3429120" y="12145"/>
                  <a:pt x="3429000" y="18288"/>
                </a:cubicBezTo>
                <a:cubicBezTo>
                  <a:pt x="3238509" y="4112"/>
                  <a:pt x="3083400" y="7244"/>
                  <a:pt x="2777490" y="18288"/>
                </a:cubicBezTo>
                <a:cubicBezTo>
                  <a:pt x="2463687" y="5788"/>
                  <a:pt x="2340961" y="-6210"/>
                  <a:pt x="2160270" y="18288"/>
                </a:cubicBezTo>
                <a:cubicBezTo>
                  <a:pt x="1996098" y="14834"/>
                  <a:pt x="1847516" y="26239"/>
                  <a:pt x="1577340" y="18288"/>
                </a:cubicBezTo>
                <a:cubicBezTo>
                  <a:pt x="1316279" y="1379"/>
                  <a:pt x="1212596" y="8430"/>
                  <a:pt x="857250" y="18288"/>
                </a:cubicBezTo>
                <a:cubicBezTo>
                  <a:pt x="486393" y="37452"/>
                  <a:pt x="403038" y="48031"/>
                  <a:pt x="0" y="18288"/>
                </a:cubicBezTo>
                <a:cubicBezTo>
                  <a:pt x="-366" y="9461"/>
                  <a:pt x="-437" y="8866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0254" y="-3004"/>
                  <a:pt x="379739" y="41974"/>
                  <a:pt x="617220" y="0"/>
                </a:cubicBezTo>
                <a:cubicBezTo>
                  <a:pt x="891000" y="4180"/>
                  <a:pt x="1057282" y="19270"/>
                  <a:pt x="1371600" y="0"/>
                </a:cubicBezTo>
                <a:cubicBezTo>
                  <a:pt x="1680752" y="-2518"/>
                  <a:pt x="1965626" y="-9774"/>
                  <a:pt x="2125980" y="0"/>
                </a:cubicBezTo>
                <a:cubicBezTo>
                  <a:pt x="2308642" y="11709"/>
                  <a:pt x="2497017" y="51805"/>
                  <a:pt x="2743200" y="0"/>
                </a:cubicBezTo>
                <a:cubicBezTo>
                  <a:pt x="2958065" y="-7840"/>
                  <a:pt x="3163295" y="-17503"/>
                  <a:pt x="3429000" y="0"/>
                </a:cubicBezTo>
                <a:cubicBezTo>
                  <a:pt x="3428009" y="5849"/>
                  <a:pt x="3429332" y="10133"/>
                  <a:pt x="3429000" y="18288"/>
                </a:cubicBezTo>
                <a:cubicBezTo>
                  <a:pt x="3117773" y="29585"/>
                  <a:pt x="2935194" y="-6968"/>
                  <a:pt x="2708910" y="18288"/>
                </a:cubicBezTo>
                <a:cubicBezTo>
                  <a:pt x="2449073" y="-10609"/>
                  <a:pt x="2224921" y="7764"/>
                  <a:pt x="2023110" y="18288"/>
                </a:cubicBezTo>
                <a:cubicBezTo>
                  <a:pt x="1834055" y="82953"/>
                  <a:pt x="1652130" y="19818"/>
                  <a:pt x="1440180" y="18288"/>
                </a:cubicBezTo>
                <a:cubicBezTo>
                  <a:pt x="1229040" y="-8292"/>
                  <a:pt x="981699" y="77522"/>
                  <a:pt x="720090" y="18288"/>
                </a:cubicBezTo>
                <a:cubicBezTo>
                  <a:pt x="501821" y="420"/>
                  <a:pt x="374089" y="-3736"/>
                  <a:pt x="0" y="18288"/>
                </a:cubicBezTo>
                <a:cubicBezTo>
                  <a:pt x="-114" y="9757"/>
                  <a:pt x="24" y="6898"/>
                  <a:pt x="0" y="0"/>
                </a:cubicBezTo>
                <a:close/>
              </a:path>
              <a:path w="3429000" h="18288" fill="none" stroke="0" extrusionOk="0">
                <a:moveTo>
                  <a:pt x="0" y="0"/>
                </a:moveTo>
                <a:cubicBezTo>
                  <a:pt x="232508" y="-1225"/>
                  <a:pt x="453483" y="638"/>
                  <a:pt x="617220" y="0"/>
                </a:cubicBezTo>
                <a:cubicBezTo>
                  <a:pt x="784334" y="1231"/>
                  <a:pt x="1085723" y="-29085"/>
                  <a:pt x="1337310" y="0"/>
                </a:cubicBezTo>
                <a:cubicBezTo>
                  <a:pt x="1595310" y="6210"/>
                  <a:pt x="1913713" y="-13643"/>
                  <a:pt x="2057400" y="0"/>
                </a:cubicBezTo>
                <a:cubicBezTo>
                  <a:pt x="2175243" y="-25280"/>
                  <a:pt x="2549627" y="2451"/>
                  <a:pt x="2777490" y="0"/>
                </a:cubicBezTo>
                <a:cubicBezTo>
                  <a:pt x="3064415" y="-31835"/>
                  <a:pt x="3183269" y="-32731"/>
                  <a:pt x="3429000" y="0"/>
                </a:cubicBezTo>
                <a:cubicBezTo>
                  <a:pt x="3429782" y="6751"/>
                  <a:pt x="3429007" y="10136"/>
                  <a:pt x="3429000" y="18288"/>
                </a:cubicBezTo>
                <a:cubicBezTo>
                  <a:pt x="3246555" y="-4328"/>
                  <a:pt x="3061376" y="3001"/>
                  <a:pt x="2777490" y="18288"/>
                </a:cubicBezTo>
                <a:cubicBezTo>
                  <a:pt x="2461263" y="28199"/>
                  <a:pt x="2332197" y="21221"/>
                  <a:pt x="2160270" y="18288"/>
                </a:cubicBezTo>
                <a:cubicBezTo>
                  <a:pt x="1995805" y="67715"/>
                  <a:pt x="1854153" y="25103"/>
                  <a:pt x="1577340" y="18288"/>
                </a:cubicBezTo>
                <a:cubicBezTo>
                  <a:pt x="1312729" y="-12678"/>
                  <a:pt x="1187543" y="-9438"/>
                  <a:pt x="857250" y="18288"/>
                </a:cubicBezTo>
                <a:cubicBezTo>
                  <a:pt x="503744" y="17939"/>
                  <a:pt x="403735" y="49608"/>
                  <a:pt x="0" y="18288"/>
                </a:cubicBezTo>
                <a:cubicBezTo>
                  <a:pt x="-278" y="9494"/>
                  <a:pt x="-453" y="888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3429000"/>
                      <a:gd name="connsiteY0" fmla="*/ 0 h 18288"/>
                      <a:gd name="connsiteX1" fmla="*/ 617220 w 3429000"/>
                      <a:gd name="connsiteY1" fmla="*/ 0 h 18288"/>
                      <a:gd name="connsiteX2" fmla="*/ 1337310 w 3429000"/>
                      <a:gd name="connsiteY2" fmla="*/ 0 h 18288"/>
                      <a:gd name="connsiteX3" fmla="*/ 2057400 w 3429000"/>
                      <a:gd name="connsiteY3" fmla="*/ 0 h 18288"/>
                      <a:gd name="connsiteX4" fmla="*/ 2777490 w 3429000"/>
                      <a:gd name="connsiteY4" fmla="*/ 0 h 18288"/>
                      <a:gd name="connsiteX5" fmla="*/ 3429000 w 3429000"/>
                      <a:gd name="connsiteY5" fmla="*/ 0 h 18288"/>
                      <a:gd name="connsiteX6" fmla="*/ 3429000 w 3429000"/>
                      <a:gd name="connsiteY6" fmla="*/ 18288 h 18288"/>
                      <a:gd name="connsiteX7" fmla="*/ 2777490 w 3429000"/>
                      <a:gd name="connsiteY7" fmla="*/ 18288 h 18288"/>
                      <a:gd name="connsiteX8" fmla="*/ 2160270 w 3429000"/>
                      <a:gd name="connsiteY8" fmla="*/ 18288 h 18288"/>
                      <a:gd name="connsiteX9" fmla="*/ 1577340 w 3429000"/>
                      <a:gd name="connsiteY9" fmla="*/ 18288 h 18288"/>
                      <a:gd name="connsiteX10" fmla="*/ 857250 w 3429000"/>
                      <a:gd name="connsiteY10" fmla="*/ 18288 h 18288"/>
                      <a:gd name="connsiteX11" fmla="*/ 0 w 3429000"/>
                      <a:gd name="connsiteY11" fmla="*/ 18288 h 18288"/>
                      <a:gd name="connsiteX12" fmla="*/ 0 w 3429000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00" h="18288" fill="none" extrusionOk="0">
                        <a:moveTo>
                          <a:pt x="0" y="0"/>
                        </a:moveTo>
                        <a:cubicBezTo>
                          <a:pt x="211676" y="28702"/>
                          <a:pt x="456814" y="-24166"/>
                          <a:pt x="617220" y="0"/>
                        </a:cubicBezTo>
                        <a:cubicBezTo>
                          <a:pt x="777626" y="24166"/>
                          <a:pt x="1082860" y="-6298"/>
                          <a:pt x="1337310" y="0"/>
                        </a:cubicBezTo>
                        <a:cubicBezTo>
                          <a:pt x="1591760" y="6298"/>
                          <a:pt x="1909709" y="-7729"/>
                          <a:pt x="2057400" y="0"/>
                        </a:cubicBezTo>
                        <a:cubicBezTo>
                          <a:pt x="2205091" y="7729"/>
                          <a:pt x="2493402" y="25980"/>
                          <a:pt x="2777490" y="0"/>
                        </a:cubicBezTo>
                        <a:cubicBezTo>
                          <a:pt x="3061578" y="-25980"/>
                          <a:pt x="3176629" y="-10477"/>
                          <a:pt x="3429000" y="0"/>
                        </a:cubicBezTo>
                        <a:cubicBezTo>
                          <a:pt x="3429498" y="6550"/>
                          <a:pt x="3429028" y="11326"/>
                          <a:pt x="3429000" y="18288"/>
                        </a:cubicBezTo>
                        <a:cubicBezTo>
                          <a:pt x="3284757" y="5470"/>
                          <a:pt x="3092298" y="25926"/>
                          <a:pt x="2777490" y="18288"/>
                        </a:cubicBezTo>
                        <a:cubicBezTo>
                          <a:pt x="2462682" y="10651"/>
                          <a:pt x="2336489" y="-4206"/>
                          <a:pt x="2160270" y="18288"/>
                        </a:cubicBezTo>
                        <a:cubicBezTo>
                          <a:pt x="1984051" y="40782"/>
                          <a:pt x="1841884" y="22564"/>
                          <a:pt x="1577340" y="18288"/>
                        </a:cubicBezTo>
                        <a:cubicBezTo>
                          <a:pt x="1312796" y="14013"/>
                          <a:pt x="1206150" y="-1765"/>
                          <a:pt x="857250" y="18288"/>
                        </a:cubicBezTo>
                        <a:cubicBezTo>
                          <a:pt x="508350" y="38341"/>
                          <a:pt x="406675" y="43585"/>
                          <a:pt x="0" y="18288"/>
                        </a:cubicBezTo>
                        <a:cubicBezTo>
                          <a:pt x="-258" y="9482"/>
                          <a:pt x="-487" y="8837"/>
                          <a:pt x="0" y="0"/>
                        </a:cubicBezTo>
                        <a:close/>
                      </a:path>
                      <a:path w="3429000" h="18288" stroke="0" extrusionOk="0">
                        <a:moveTo>
                          <a:pt x="0" y="0"/>
                        </a:moveTo>
                        <a:cubicBezTo>
                          <a:pt x="128966" y="13940"/>
                          <a:pt x="344659" y="10746"/>
                          <a:pt x="617220" y="0"/>
                        </a:cubicBezTo>
                        <a:cubicBezTo>
                          <a:pt x="889781" y="-10746"/>
                          <a:pt x="1071833" y="3840"/>
                          <a:pt x="1371600" y="0"/>
                        </a:cubicBezTo>
                        <a:cubicBezTo>
                          <a:pt x="1671367" y="-3840"/>
                          <a:pt x="1960052" y="-11451"/>
                          <a:pt x="2125980" y="0"/>
                        </a:cubicBezTo>
                        <a:cubicBezTo>
                          <a:pt x="2291908" y="11451"/>
                          <a:pt x="2531239" y="22512"/>
                          <a:pt x="2743200" y="0"/>
                        </a:cubicBezTo>
                        <a:cubicBezTo>
                          <a:pt x="2955161" y="-22512"/>
                          <a:pt x="3161246" y="2262"/>
                          <a:pt x="3429000" y="0"/>
                        </a:cubicBezTo>
                        <a:cubicBezTo>
                          <a:pt x="3428142" y="5806"/>
                          <a:pt x="3429229" y="9683"/>
                          <a:pt x="3429000" y="18288"/>
                        </a:cubicBezTo>
                        <a:cubicBezTo>
                          <a:pt x="3137767" y="23610"/>
                          <a:pt x="2925794" y="35525"/>
                          <a:pt x="2708910" y="18288"/>
                        </a:cubicBezTo>
                        <a:cubicBezTo>
                          <a:pt x="2492026" y="1052"/>
                          <a:pt x="2209218" y="-5249"/>
                          <a:pt x="2023110" y="18288"/>
                        </a:cubicBezTo>
                        <a:cubicBezTo>
                          <a:pt x="1837002" y="41825"/>
                          <a:pt x="1629948" y="16700"/>
                          <a:pt x="1440180" y="18288"/>
                        </a:cubicBezTo>
                        <a:cubicBezTo>
                          <a:pt x="1250412" y="19877"/>
                          <a:pt x="958917" y="23383"/>
                          <a:pt x="720090" y="18288"/>
                        </a:cubicBezTo>
                        <a:cubicBezTo>
                          <a:pt x="481263" y="13194"/>
                          <a:pt x="356133" y="60"/>
                          <a:pt x="0" y="18288"/>
                        </a:cubicBezTo>
                        <a:cubicBezTo>
                          <a:pt x="-329" y="9714"/>
                          <a:pt x="-30" y="69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CA3653B1-26E4-FD0A-8359-F9ED5A3B6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57" y="3732992"/>
            <a:ext cx="3105346" cy="3105346"/>
          </a:xfrm>
          <a:prstGeom prst="rect">
            <a:avLst/>
          </a:prstGeom>
        </p:spPr>
      </p:pic>
      <p:pic>
        <p:nvPicPr>
          <p:cNvPr id="5" name="Content Placeholder 4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67E901D9-307C-F100-4B96-63DA03065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1633" y="3747022"/>
            <a:ext cx="3029853" cy="3029853"/>
          </a:xfrm>
          <a:prstGeom prst="rect">
            <a:avLst/>
          </a:prstGeom>
        </p:spPr>
      </p:pic>
      <p:pic>
        <p:nvPicPr>
          <p:cNvPr id="11" name="Picture 10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A0D2FC81-D106-747E-0C18-4483377BF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52452"/>
            <a:ext cx="2895600" cy="2895600"/>
          </a:xfrm>
          <a:prstGeom prst="rect">
            <a:avLst/>
          </a:prstGeom>
        </p:spPr>
      </p:pic>
      <p:pic>
        <p:nvPicPr>
          <p:cNvPr id="9" name="Picture 8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D28F0976-339A-89B5-6DB2-F25F4465A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689" y="695187"/>
            <a:ext cx="3043224" cy="3043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84242-8EAE-99D8-8401-2D4179E6E110}"/>
              </a:ext>
            </a:extLst>
          </p:cNvPr>
          <p:cNvSpPr txBox="1"/>
          <p:nvPr/>
        </p:nvSpPr>
        <p:spPr>
          <a:xfrm>
            <a:off x="1333139" y="2216799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F896A-8EDA-DA6A-4223-2B16C02A1875}"/>
              </a:ext>
            </a:extLst>
          </p:cNvPr>
          <p:cNvSpPr txBox="1"/>
          <p:nvPr/>
        </p:nvSpPr>
        <p:spPr>
          <a:xfrm>
            <a:off x="4321633" y="220025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56570-B626-4500-FA18-A2A6A8E376A7}"/>
              </a:ext>
            </a:extLst>
          </p:cNvPr>
          <p:cNvSpPr txBox="1"/>
          <p:nvPr/>
        </p:nvSpPr>
        <p:spPr>
          <a:xfrm>
            <a:off x="1005965" y="5124114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615F4-1102-8201-974B-8EE88B7E2789}"/>
              </a:ext>
            </a:extLst>
          </p:cNvPr>
          <p:cNvSpPr txBox="1"/>
          <p:nvPr/>
        </p:nvSpPr>
        <p:spPr>
          <a:xfrm>
            <a:off x="5181600" y="5285665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4km</a:t>
            </a:r>
          </a:p>
        </p:txBody>
      </p:sp>
    </p:spTree>
    <p:extLst>
      <p:ext uri="{BB962C8B-B14F-4D97-AF65-F5344CB8AC3E}">
        <p14:creationId xmlns:p14="http://schemas.microsoft.com/office/powerpoint/2010/main" val="15292426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760A665B-6F02-694C-8624-C4E86E2B7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Nesting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CCFD218-1E7F-034C-8138-34BEAF5747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one-way or two way. In one way, the outer grid feeds the inner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also have </a:t>
            </a:r>
            <a:r>
              <a:rPr lang="en-US" altLang="en-US" b="1" dirty="0">
                <a:ea typeface="ＭＳ Ｐゴシック" panose="020B0600070205080204" pitchFamily="34" charset="-128"/>
              </a:rPr>
              <a:t>adaptive nests </a:t>
            </a:r>
            <a:r>
              <a:rPr lang="en-US" altLang="en-US" dirty="0">
                <a:ea typeface="ＭＳ Ｐゴシック" panose="020B0600070205080204" pitchFamily="34" charset="-128"/>
              </a:rPr>
              <a:t>that will put more resolution where it is needed.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 are higher resolution grids following hurricanes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stretched grids, providing more resolution where needed.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6A1F-238E-C3C1-F99D-D3C1AE56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63E98AC7-B581-CDF6-B41A-AD2247D5D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152071"/>
            <a:ext cx="5568043" cy="5029200"/>
          </a:xfrm>
        </p:spPr>
      </p:pic>
    </p:spTree>
    <p:extLst>
      <p:ext uri="{BB962C8B-B14F-4D97-AF65-F5344CB8AC3E}">
        <p14:creationId xmlns:p14="http://schemas.microsoft.com/office/powerpoint/2010/main" val="34865289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AF9E9E3-9F8F-F747-BD41-F6B0F14D2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Next Generation Global Model Grid Structures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DBB1D696-E8EC-9545-A35F-C37AE10D21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2400300"/>
            <a:ext cx="7543800" cy="2057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Have varying resolutions in one grid structure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Avoid have separate nested domains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E275B7DA-C73B-2344-BC93-AD9EEBBF7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MPAS: Hexagonal Shapes that Vary in Size!</a:t>
            </a:r>
          </a:p>
        </p:txBody>
      </p:sp>
      <p:pic>
        <p:nvPicPr>
          <p:cNvPr id="60418" name="Content Placeholder 3" descr="adapted grid.png">
            <a:extLst>
              <a:ext uri="{FF2B5EF4-FFF2-40B4-BE49-F238E27FC236}">
                <a16:creationId xmlns:a16="http://schemas.microsoft.com/office/drawing/2014/main" id="{DB1A7263-FE95-4349-B778-9897C185F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87" r="-44687"/>
          <a:stretch>
            <a:fillRect/>
          </a:stretch>
        </p:blipFill>
        <p:spPr>
          <a:xfrm>
            <a:off x="721519" y="2147887"/>
            <a:ext cx="7772400" cy="41148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E617-4C57-E247-BB78-7217B7D3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F56E3B-E5AD-934B-86D5-9A9336136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33600"/>
            <a:ext cx="8272463" cy="2521131"/>
          </a:xfrm>
        </p:spPr>
      </p:pic>
    </p:spTree>
    <p:extLst>
      <p:ext uri="{BB962C8B-B14F-4D97-AF65-F5344CB8AC3E}">
        <p14:creationId xmlns:p14="http://schemas.microsoft.com/office/powerpoint/2010/main" val="25967339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8D5D0DD-4EC3-0240-A74E-5A7318BE9D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124200" cy="914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MPAS</a:t>
            </a:r>
          </a:p>
        </p:txBody>
      </p:sp>
      <p:pic>
        <p:nvPicPr>
          <p:cNvPr id="61442" name="Content Placeholder 3" descr="pg51globe350.jpg">
            <a:extLst>
              <a:ext uri="{FF2B5EF4-FFF2-40B4-BE49-F238E27FC236}">
                <a16:creationId xmlns:a16="http://schemas.microsoft.com/office/drawing/2014/main" id="{B45BFE7C-12A4-B54C-B8AC-6D10687C6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54" r="-62254"/>
          <a:stretch>
            <a:fillRect/>
          </a:stretch>
        </p:blipFill>
        <p:spPr>
          <a:xfrm>
            <a:off x="457200" y="838200"/>
            <a:ext cx="9642475" cy="5105400"/>
          </a:xfr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B023-E006-52BD-072C-19D02199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 Uses Hexagonal Grid Boxes</a:t>
            </a:r>
          </a:p>
        </p:txBody>
      </p:sp>
      <p:pic>
        <p:nvPicPr>
          <p:cNvPr id="5" name="Content Placeholder 4" descr="A black background with white squares&#10;&#10;AI-generated content may be incorrect.">
            <a:extLst>
              <a:ext uri="{FF2B5EF4-FFF2-40B4-BE49-F238E27FC236}">
                <a16:creationId xmlns:a16="http://schemas.microsoft.com/office/drawing/2014/main" id="{C3A2F7A1-9093-230D-01EF-AB7AC90A2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1700" y="2112196"/>
            <a:ext cx="3035300" cy="3069404"/>
          </a:xfrm>
        </p:spPr>
      </p:pic>
    </p:spTree>
    <p:extLst>
      <p:ext uri="{BB962C8B-B14F-4D97-AF65-F5344CB8AC3E}">
        <p14:creationId xmlns:p14="http://schemas.microsoft.com/office/powerpoint/2010/main" val="14133196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4BFC748A-5C96-A544-A3E4-988CAC0E3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FV3-GFS</a:t>
            </a: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A2F92468-7F19-D545-B3E3-D19B61AEF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770063"/>
            <a:ext cx="8534400" cy="4519612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9C63-9C2D-6647-8CB7-0D2F44E1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FV-3 has cubed sphere geometry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42C04B-54D2-1A4C-8EFE-FBB5AEBF6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33600"/>
            <a:ext cx="6400800" cy="3299968"/>
          </a:xfrm>
        </p:spPr>
      </p:pic>
    </p:spTree>
    <p:extLst>
      <p:ext uri="{BB962C8B-B14F-4D97-AF65-F5344CB8AC3E}">
        <p14:creationId xmlns:p14="http://schemas.microsoft.com/office/powerpoint/2010/main" val="210338649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0A4F31F5-9350-8A4E-8911-AB0CC7D41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Cube Sphere Grid</a:t>
            </a:r>
          </a:p>
        </p:txBody>
      </p:sp>
      <p:pic>
        <p:nvPicPr>
          <p:cNvPr id="63490" name="Content Placeholder 3">
            <a:extLst>
              <a:ext uri="{FF2B5EF4-FFF2-40B4-BE49-F238E27FC236}">
                <a16:creationId xmlns:a16="http://schemas.microsoft.com/office/drawing/2014/main" id="{93E5FB1B-8401-CA4E-840B-737420A9DB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447800"/>
            <a:ext cx="4648200" cy="4648200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CE16-2EB6-2886-43FD-CE5158F3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are Your Hammers</a:t>
            </a:r>
          </a:p>
        </p:txBody>
      </p:sp>
      <p:pic>
        <p:nvPicPr>
          <p:cNvPr id="5" name="Content Placeholder 4" descr="A group of hammers with text&#10;&#10;AI-generated content may be incorrect.">
            <a:extLst>
              <a:ext uri="{FF2B5EF4-FFF2-40B4-BE49-F238E27FC236}">
                <a16:creationId xmlns:a16="http://schemas.microsoft.com/office/drawing/2014/main" id="{DE119BC7-059D-2AB0-2F89-D9E9A70C0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727522"/>
            <a:ext cx="6854092" cy="4572000"/>
          </a:xfrm>
        </p:spPr>
      </p:pic>
    </p:spTree>
    <p:extLst>
      <p:ext uri="{BB962C8B-B14F-4D97-AF65-F5344CB8AC3E}">
        <p14:creationId xmlns:p14="http://schemas.microsoft.com/office/powerpoint/2010/main" val="110483533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87308-64E7-B067-9952-1BBF9284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6">
            <a:extLst>
              <a:ext uri="{FF2B5EF4-FFF2-40B4-BE49-F238E27FC236}">
                <a16:creationId xmlns:a16="http://schemas.microsoft.com/office/drawing/2014/main" id="{AF82F226-3F2A-E8B2-53D7-05056AA3C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9906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 Global Model Overview</a:t>
            </a:r>
          </a:p>
        </p:txBody>
      </p:sp>
      <p:sp>
        <p:nvSpPr>
          <p:cNvPr id="64514" name="Rectangle 1027">
            <a:extLst>
              <a:ext uri="{FF2B5EF4-FFF2-40B4-BE49-F238E27FC236}">
                <a16:creationId xmlns:a16="http://schemas.microsoft.com/office/drawing/2014/main" id="{17D2DD12-2246-B9EC-1D52-B69E12E5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" y="1524000"/>
            <a:ext cx="891540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Global Models</a:t>
            </a:r>
          </a:p>
          <a:p>
            <a:pPr lvl="1"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Global Forecast System Model (GFS).</a:t>
            </a:r>
            <a:r>
              <a:rPr lang="en-US" altLang="en-US" sz="3600" dirty="0">
                <a:ea typeface="ＭＳ Ｐゴシック" panose="020B0600070205080204" pitchFamily="34" charset="-128"/>
              </a:rPr>
              <a:t>  Uses FV-3 model. 13 km grid spacing, 127 levels. Run out to 384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hr</a:t>
            </a:r>
            <a:r>
              <a:rPr lang="en-US" altLang="en-US" sz="3600" dirty="0">
                <a:ea typeface="ＭＳ Ｐゴシック" panose="020B0600070205080204" pitchFamily="34" charset="-128"/>
              </a:rPr>
              <a:t>, four times per day. ENVAR data assimilation</a:t>
            </a:r>
          </a:p>
          <a:p>
            <a:pPr lvl="1"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Navy Global Environmental Model </a:t>
            </a:r>
            <a:r>
              <a:rPr lang="en-US" altLang="en-US" sz="3600" dirty="0">
                <a:ea typeface="ＭＳ Ｐゴシック" panose="020B0600070205080204" pitchFamily="34" charset="-128"/>
              </a:rPr>
              <a:t>(NAVGEM).  180 hour, four times a day. 50 levels, 19 km grid, 4DVAR</a:t>
            </a:r>
          </a:p>
        </p:txBody>
      </p:sp>
    </p:spTree>
    <p:extLst>
      <p:ext uri="{BB962C8B-B14F-4D97-AF65-F5344CB8AC3E}">
        <p14:creationId xmlns:p14="http://schemas.microsoft.com/office/powerpoint/2010/main" val="39853018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6">
            <a:extLst>
              <a:ext uri="{FF2B5EF4-FFF2-40B4-BE49-F238E27FC236}">
                <a16:creationId xmlns:a16="http://schemas.microsoft.com/office/drawing/2014/main" id="{688DE35C-33E1-654A-933C-086F726D3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9906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 Global Model Overview</a:t>
            </a:r>
          </a:p>
        </p:txBody>
      </p:sp>
      <p:sp>
        <p:nvSpPr>
          <p:cNvPr id="64514" name="Rectangle 1027">
            <a:extLst>
              <a:ext uri="{FF2B5EF4-FFF2-40B4-BE49-F238E27FC236}">
                <a16:creationId xmlns:a16="http://schemas.microsoft.com/office/drawing/2014/main" id="{172BF913-4C0D-E34C-8902-E3CBD6210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752600"/>
            <a:ext cx="8915400" cy="41148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UKMET Unified Model, used </a:t>
            </a:r>
            <a:r>
              <a:rPr lang="en-US" altLang="en-US" sz="3600" dirty="0">
                <a:ea typeface="ＭＳ Ｐゴシック" panose="020B0600070205080204" pitchFamily="34" charset="-128"/>
              </a:rPr>
              <a:t>by U.S. Air Force.  They call it the Global Air-Land Weather Exploitation Model (GALWEM). 17-km grid. 70 levels, 4DVAR</a:t>
            </a:r>
          </a:p>
          <a:p>
            <a:pPr lvl="1"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IBM-MPAS</a:t>
            </a:r>
            <a:r>
              <a:rPr lang="en-US" altLang="en-US" sz="3600" dirty="0">
                <a:ea typeface="ＭＳ Ｐゴシック" panose="020B0600070205080204" pitchFamily="34" charset="-128"/>
              </a:rPr>
              <a:t>- only private sector firm doing operational global modeling.  Down to 3 km grid spacing in some regions.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3AD76B95-DE78-B04A-BEAB-59AA5ADEA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0631" y="381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International NWP Centers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00195BA0-A33B-8A41-A0A2-F2CA47065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631" y="16002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ECMWF</a:t>
            </a:r>
            <a:r>
              <a:rPr lang="en-US" altLang="en-US" dirty="0">
                <a:ea typeface="ＭＳ Ｐゴシック" panose="020B0600070205080204" pitchFamily="34" charset="-128"/>
              </a:rPr>
              <a:t>:  </a:t>
            </a:r>
            <a:r>
              <a:rPr lang="en-US" altLang="en-US" b="1" dirty="0">
                <a:ea typeface="ＭＳ Ｐゴシック" panose="020B0600070205080204" pitchFamily="34" charset="-128"/>
              </a:rPr>
              <a:t>European Center for Medium-Range Weather Forecasting</a:t>
            </a:r>
            <a:r>
              <a:rPr lang="en-US" altLang="en-US" dirty="0">
                <a:ea typeface="ＭＳ Ｐゴシック" panose="020B0600070205080204" pitchFamily="34" charset="-128"/>
              </a:rPr>
              <a:t>.  The Gold Standard.  Their global model is considered the best. 9 km resolution,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UK Met Office Unified Model</a:t>
            </a:r>
            <a:r>
              <a:rPr lang="en-US" altLang="en-US" dirty="0">
                <a:ea typeface="ＭＳ Ｐゴシック" panose="020B0600070205080204" pitchFamily="34" charset="-128"/>
              </a:rPr>
              <a:t>:  An excellent global model slightly superior to GFS, 10 km,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Canadian Meteorological Center,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Australia, Taiwan, France, Germany and other lesser centers 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E2D38EC-AA64-BC48-A235-8095F592F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81000"/>
            <a:ext cx="7886700" cy="726281"/>
          </a:xfrm>
          <a:noFill/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Forecast System (GFS) Model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Now V16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928409D9-F8C9-9049-903F-D35EAD9F1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1447800"/>
            <a:ext cx="8763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Previous called the Aviation (AVN) and Medium Range Forecast (MRF) models.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Grid point FV-3 model, 127 levels</a:t>
            </a:r>
          </a:p>
          <a:p>
            <a:pPr>
              <a:lnSpc>
                <a:spcPct val="85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Run four times a day to 384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(16 days!).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Major increase in skill during past decades derived from using direct satellite radiance in the 3DVAR/Hybrid ensemble analysis scheme and other satellite assets.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13 km grid spacing 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over the first 10 days of the model forecast and 27 km from 10 to 16 days (384 hours).   Thus, it now essentially a global mesoscale model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1EE7-6877-1245-B144-C6AD2A1C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F781FCA-C2ED-714E-A651-9ED3A229C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434" b="20157"/>
          <a:stretch/>
        </p:blipFill>
        <p:spPr>
          <a:xfrm>
            <a:off x="297954" y="1447799"/>
            <a:ext cx="8624714" cy="3657601"/>
          </a:xfrm>
        </p:spPr>
      </p:pic>
    </p:spTree>
    <p:extLst>
      <p:ext uri="{BB962C8B-B14F-4D97-AF65-F5344CB8AC3E}">
        <p14:creationId xmlns:p14="http://schemas.microsoft.com/office/powerpoint/2010/main" val="28466372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3D95E09-1933-5D44-9696-6CC78C579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848600" cy="8001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39BA14AE-BF17-BA43-B23C-2464ADF90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462" y="1066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Vertical coordinates are hybrid sigma/pressure… sigma at low levels to pressure aloft.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ENVAR data assimilation (not 4DVAR)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GFS_HybridEnKF3DVAR.gif">
            <a:extLst>
              <a:ext uri="{FF2B5EF4-FFF2-40B4-BE49-F238E27FC236}">
                <a16:creationId xmlns:a16="http://schemas.microsoft.com/office/drawing/2014/main" id="{EC5B172D-22A1-1F48-B88C-16437FA7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07" r="-19807"/>
          <a:stretch>
            <a:fillRect/>
          </a:stretch>
        </p:blipFill>
        <p:spPr bwMode="auto">
          <a:xfrm>
            <a:off x="1447800" y="3429000"/>
            <a:ext cx="5879101" cy="311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E6451071-DAEE-7448-97D9-B79657146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Content Placeholder 3" descr="gfsL64hybsigpres.gif">
            <a:extLst>
              <a:ext uri="{FF2B5EF4-FFF2-40B4-BE49-F238E27FC236}">
                <a16:creationId xmlns:a16="http://schemas.microsoft.com/office/drawing/2014/main" id="{AF17E47D-76B7-3C4B-88FF-5FD8D68DBF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51" r="-73851"/>
          <a:stretch>
            <a:fillRect/>
          </a:stretch>
        </p:blipFill>
        <p:spPr>
          <a:xfrm>
            <a:off x="-2286000" y="838200"/>
            <a:ext cx="9786938" cy="5181600"/>
          </a:xfrm>
        </p:spPr>
      </p:pic>
      <p:pic>
        <p:nvPicPr>
          <p:cNvPr id="69635" name="Picture 4" descr="l64_hybrid.gif">
            <a:extLst>
              <a:ext uri="{FF2B5EF4-FFF2-40B4-BE49-F238E27FC236}">
                <a16:creationId xmlns:a16="http://schemas.microsoft.com/office/drawing/2014/main" id="{CEF97DBB-54B4-4847-8D66-3E9237902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84F9D94F-71A3-8A4C-ACF9-AC8B53CF0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 Data Assimilation (GDAS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9E12FE05-798B-2C4E-A9BC-36C320F53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534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Global analysis every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a later data </a:t>
            </a:r>
            <a:r>
              <a:rPr lang="en-US" altLang="en-US" b="1" dirty="0">
                <a:ea typeface="ＭＳ Ｐゴシック" panose="020B0600070205080204" pitchFamily="34" charset="-128"/>
              </a:rPr>
              <a:t>cut-off time </a:t>
            </a:r>
            <a:r>
              <a:rPr lang="en-US" altLang="en-US" dirty="0">
                <a:ea typeface="ＭＳ Ｐゴシック" panose="020B0600070205080204" pitchFamily="34" charset="-128"/>
              </a:rPr>
              <a:t>than the mesoscale models…and thus can get a higher percentage of data.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much more satellite assets than </a:t>
            </a:r>
            <a:r>
              <a:rPr lang="en-US" altLang="en-US" dirty="0" err="1">
                <a:ea typeface="ＭＳ Ｐゴシック" panose="020B0600070205080204" pitchFamily="34" charset="-128"/>
              </a:rPr>
              <a:t>NAM..thus</a:t>
            </a:r>
            <a:r>
              <a:rPr lang="en-US" altLang="en-US" dirty="0">
                <a:ea typeface="ＭＳ Ｐゴシック" panose="020B0600070205080204" pitchFamily="34" charset="-128"/>
              </a:rPr>
              <a:t> improve global analysis and forecasts.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Hybrid Data assimilation (ENVAR)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35391348-1104-9F4C-87AC-B4327D755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addition to the high resolution GFS, there is a lower resolution GFS ensemble called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GEFS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C8E8ECB9-BA7C-8B4D-875D-40DE463EB9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4369" y="2743200"/>
            <a:ext cx="8153400" cy="358139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25 km grid space equivalent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31 members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Stochastic physics </a:t>
            </a:r>
            <a:r>
              <a:rPr lang="en-US" altLang="en-US" dirty="0">
                <a:ea typeface="ＭＳ Ｐゴシック" panose="020B0600070205080204" pitchFamily="34" charset="-128"/>
              </a:rPr>
              <a:t>to help produce diversity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16 days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F967A6-A223-9941-92C8-146C6FAA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69" y="4541043"/>
            <a:ext cx="6019800" cy="2016229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764C-76B1-3C46-9516-3D9A6F69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is stochastic physics?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9D09-5D52-844A-BF45-1C12D704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06" y="1219200"/>
            <a:ext cx="8103394" cy="2438400"/>
          </a:xfrm>
        </p:spPr>
        <p:txBody>
          <a:bodyPr/>
          <a:lstStyle/>
          <a:p>
            <a:r>
              <a:rPr lang="en-US" dirty="0"/>
              <a:t>Model physics parameterizations have uncertainties</a:t>
            </a:r>
          </a:p>
          <a:p>
            <a:r>
              <a:rPr lang="en-US" dirty="0"/>
              <a:t>For example, uncertainties in model parameters and constants.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1370EFB-06AF-8944-BF55-2270471CC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619500"/>
            <a:ext cx="2895600" cy="24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6816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8FD29-DFB9-9442-E2AE-9AB206ED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graph&#10;&#10;AI-generated content may be incorrect.">
            <a:extLst>
              <a:ext uri="{FF2B5EF4-FFF2-40B4-BE49-F238E27FC236}">
                <a16:creationId xmlns:a16="http://schemas.microsoft.com/office/drawing/2014/main" id="{B24552FF-D6AF-19C5-8ACE-9C4014AF2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796" y="1447800"/>
            <a:ext cx="8523723" cy="4201646"/>
          </a:xfrm>
        </p:spPr>
      </p:pic>
    </p:spTree>
    <p:extLst>
      <p:ext uri="{BB962C8B-B14F-4D97-AF65-F5344CB8AC3E}">
        <p14:creationId xmlns:p14="http://schemas.microsoft.com/office/powerpoint/2010/main" val="22626860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C09B-DCE2-7A48-A41A-7EFB6F2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Stochastic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9D61-E2EA-4348-9644-66F62299E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not vary the physics parameters within reasonable limits?</a:t>
            </a:r>
          </a:p>
          <a:p>
            <a:r>
              <a:rPr lang="en-US" dirty="0"/>
              <a:t>One can also add random perturbations to the net effects of the physics terms (such as varying net heating slightly)</a:t>
            </a:r>
          </a:p>
          <a:p>
            <a:r>
              <a:rPr lang="en-US" dirty="0"/>
              <a:t>Stochastic physics can add physics uncertainty, which can be large.</a:t>
            </a:r>
          </a:p>
        </p:txBody>
      </p:sp>
    </p:spTree>
    <p:extLst>
      <p:ext uri="{BB962C8B-B14F-4D97-AF65-F5344CB8AC3E}">
        <p14:creationId xmlns:p14="http://schemas.microsoft.com/office/powerpoint/2010/main" val="364838364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615F-62DB-DB6E-2C7B-2D6686E8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94" y="2514600"/>
            <a:ext cx="7772400" cy="1143000"/>
          </a:xfrm>
        </p:spPr>
        <p:txBody>
          <a:bodyPr/>
          <a:lstStyle/>
          <a:p>
            <a:r>
              <a:rPr lang="en-US" dirty="0"/>
              <a:t>Current GFS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E693D-9D7D-13EF-9B99-A073D996F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271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0516-8D92-7F0E-A89F-09C145D23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DA854BF-43EA-8B29-237C-2CD252150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447800"/>
            <a:ext cx="8763000" cy="4381500"/>
          </a:xfrm>
        </p:spPr>
      </p:pic>
    </p:spTree>
    <p:extLst>
      <p:ext uri="{BB962C8B-B14F-4D97-AF65-F5344CB8AC3E}">
        <p14:creationId xmlns:p14="http://schemas.microsoft.com/office/powerpoint/2010/main" val="286848341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17F3-3228-3FD0-37C6-91B4F4B4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300A8FD-57A8-7B13-1FDF-5F0B36DFF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95500"/>
            <a:ext cx="7772400" cy="3886200"/>
          </a:xfrm>
        </p:spPr>
      </p:pic>
    </p:spTree>
    <p:extLst>
      <p:ext uri="{BB962C8B-B14F-4D97-AF65-F5344CB8AC3E}">
        <p14:creationId xmlns:p14="http://schemas.microsoft.com/office/powerpoint/2010/main" val="3346451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D9E13AB-7410-1A43-A8EE-BBE4C60F9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Weather Satellites Now Provide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99%</a:t>
            </a:r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 of the Data Assets Used for NWP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36753DD9-E35A-8C4C-BEA4-12D360B127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Geostationary Satellites:  Imagery, soundings, cloud and water vapor winds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Polar Orbiter Satellites:  Imagery, soundings, many wavelengths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 (GPS) satellites</a:t>
            </a:r>
          </a:p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Active radars in space (GPM)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E221-4EB8-D794-4156-BBC6DB95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blue bars&#10;&#10;AI-generated content may be incorrect.">
            <a:extLst>
              <a:ext uri="{FF2B5EF4-FFF2-40B4-BE49-F238E27FC236}">
                <a16:creationId xmlns:a16="http://schemas.microsoft.com/office/drawing/2014/main" id="{198578F4-2DEF-AAA6-15A8-B3C4C98A2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95500"/>
            <a:ext cx="7772400" cy="3886200"/>
          </a:xfrm>
        </p:spPr>
      </p:pic>
    </p:spTree>
    <p:extLst>
      <p:ext uri="{BB962C8B-B14F-4D97-AF65-F5344CB8AC3E}">
        <p14:creationId xmlns:p14="http://schemas.microsoft.com/office/powerpoint/2010/main" val="323132057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8AAFAB0A-D22A-1544-BAD9-905AE6AF0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362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Model Verification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GFS is not the best global model</a:t>
            </a:r>
          </a:p>
        </p:txBody>
      </p:sp>
      <p:pic>
        <p:nvPicPr>
          <p:cNvPr id="3" name="Picture 2" descr="A graph of a number of bars&#10;&#10;AI-generated content may be incorrect.">
            <a:extLst>
              <a:ext uri="{FF2B5EF4-FFF2-40B4-BE49-F238E27FC236}">
                <a16:creationId xmlns:a16="http://schemas.microsoft.com/office/drawing/2014/main" id="{3BB5B9CD-E379-E062-238D-695B01A8B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85455"/>
            <a:ext cx="7772400" cy="423949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ABA7E628-3B39-5B47-9B91-A2E53738A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Higher Resolution Operational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BEAEE-8FE6-074A-9ABE-B3FCF9B7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752600"/>
            <a:ext cx="6502400" cy="48641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BB261-4655-53D2-F9F3-0D20B45D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A9437AC5-8F89-9FAF-6417-2D3A61A23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01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High-Resolution Mesoscale Models (all non-hydrostatic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8F82EC15-41FA-E796-3B9F-1B15AB22E2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6258" y="1600200"/>
            <a:ext cx="8991600" cy="4114800"/>
          </a:xfrm>
        </p:spPr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WRF-ARW (developed at NCAR)</a:t>
            </a:r>
          </a:p>
          <a:p>
            <a:r>
              <a:rPr lang="en-US" altLang="en-US" sz="4000" dirty="0">
                <a:ea typeface="ＭＳ Ｐゴシック" panose="020B0600070205080204" pitchFamily="34" charset="-128"/>
              </a:rPr>
              <a:t>NAM-NMM-B  (developed at  NCEP Environmental Modeling Center)-NAM stands for North American Mesoscale run</a:t>
            </a:r>
          </a:p>
          <a:p>
            <a:r>
              <a:rPr lang="en-US" altLang="en-US" sz="4000" dirty="0">
                <a:ea typeface="ＭＳ Ｐゴシック" panose="020B0600070205080204" pitchFamily="34" charset="-128"/>
              </a:rPr>
              <a:t>COAMPS (U.S. Navy)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06454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B4F8C01A-7A58-6747-802F-4F62A992F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01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U.S. High-Resolution Mesoscale Models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5AAB7A0C-741B-0243-8CF2-A821C7EBD7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6967" y="2133600"/>
            <a:ext cx="899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RAMS (Regional Atmospheric Modeling System, Colorado State)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ARPS (Advanced Regional Prediction System):  Oklahoma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 Air Force/Army:  Uses UKMET Unified Model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NCAR MPAS: </a:t>
            </a:r>
            <a:r>
              <a:rPr lang="en-US" i="0" dirty="0">
                <a:solidFill>
                  <a:srgbClr val="000000"/>
                </a:solidFill>
                <a:effectLst/>
              </a:rPr>
              <a:t>Model for Prediction Across Scales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DD7A-0C47-144C-AC69-7328B1DB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Mesoscale Model History</a:t>
            </a:r>
          </a:p>
        </p:txBody>
      </p:sp>
      <p:pic>
        <p:nvPicPr>
          <p:cNvPr id="5" name="Content Placeholder 4" descr="A picture containing sky, outdoor, building, ruin&#10;&#10;Description automatically generated">
            <a:extLst>
              <a:ext uri="{FF2B5EF4-FFF2-40B4-BE49-F238E27FC236}">
                <a16:creationId xmlns:a16="http://schemas.microsoft.com/office/drawing/2014/main" id="{B76FEC41-6B50-9140-BC76-2072054D0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110" y="2286000"/>
            <a:ext cx="5391779" cy="3581400"/>
          </a:xfrm>
        </p:spPr>
      </p:pic>
    </p:spTree>
    <p:extLst>
      <p:ext uri="{BB962C8B-B14F-4D97-AF65-F5344CB8AC3E}">
        <p14:creationId xmlns:p14="http://schemas.microsoft.com/office/powerpoint/2010/main" val="45345052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83B7C866-CBFD-B64D-AFD9-CF3639EA5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458200" cy="762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Operational Mesoscale Model History in US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9D45648F-CB8B-8846-BDB3-F7A35EEED4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Early:  LFM, NGM (history)-70s, 80s (120-150 km)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NOAA NOAA Eta 80s, 90s.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MM5:  Still used by some, but mainly phased out. 80s, 90s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NMM- Main NWS mesoscale model, updated Eta model.  Sometimes called WRF-NMM and NAM. 90s (40 km)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FE0F-1DEB-56A5-B166-24F1619C6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3D2255EB-E2B1-D763-B9FE-2D7C09CAC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458200" cy="762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Operational Mesoscale Model History in US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AC3FC95D-67BC-1E52-46AC-E0CBEE0B7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WRF-ARW:  Heavily used by research and some operational communities. Late 90s, 20’s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NMM replaced by NMM-B (called NAM). Early 2000s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FV3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MPAS</a:t>
            </a:r>
          </a:p>
        </p:txBody>
      </p:sp>
    </p:spTree>
    <p:extLst>
      <p:ext uri="{BB962C8B-B14F-4D97-AF65-F5344CB8AC3E}">
        <p14:creationId xmlns:p14="http://schemas.microsoft.com/office/powerpoint/2010/main" val="104095803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4">
            <a:extLst>
              <a:ext uri="{FF2B5EF4-FFF2-40B4-BE49-F238E27FC236}">
                <a16:creationId xmlns:a16="http://schemas.microsoft.com/office/drawing/2014/main" id="{CFF5A3F0-8258-7043-A11B-A623B419F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839200" cy="914400"/>
          </a:xfrm>
        </p:spPr>
        <p:txBody>
          <a:bodyPr/>
          <a:lstStyle/>
          <a:p>
            <a:pPr eaLnBrk="1" hangingPunct="1"/>
            <a:r>
              <a:rPr lang="en-US" altLang="en-US" sz="46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WRF (Weather Research and Forecasting) Model</a:t>
            </a:r>
          </a:p>
        </p:txBody>
      </p: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C43E94F7-E562-FE4B-952A-17192CB56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3058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Developed at NCAR (National Center for Atmospheric Research) in late 1990s.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Also called WRF ARW (Advanced Research WRF)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Non-hydrostatic, grid point model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Excellent </a:t>
            </a:r>
            <a:r>
              <a:rPr lang="en-US" altLang="en-US" dirty="0" err="1">
                <a:ea typeface="ＭＳ Ｐゴシック" panose="020B0600070205080204" pitchFamily="34" charset="-128"/>
              </a:rPr>
              <a:t>numerics</a:t>
            </a:r>
            <a:r>
              <a:rPr lang="en-US" altLang="en-US" dirty="0">
                <a:ea typeface="ＭＳ Ｐゴシック" panose="020B0600070205080204" pitchFamily="34" charset="-128"/>
              </a:rPr>
              <a:t>, huge collection of physics options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Used here at the UW!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71717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2617-437A-5946-8ED9-F5281766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C742EB3-7AA0-C041-AF5B-60011329A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66800"/>
            <a:ext cx="5181600" cy="5181600"/>
          </a:xfrm>
        </p:spPr>
      </p:pic>
    </p:spTree>
    <p:extLst>
      <p:ext uri="{BB962C8B-B14F-4D97-AF65-F5344CB8AC3E}">
        <p14:creationId xmlns:p14="http://schemas.microsoft.com/office/powerpoint/2010/main" val="1258520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CEE04F79-7062-0E45-9A3F-55C942C57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Quality Control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3A78D71-3D7A-1F47-811E-A77F8BD0A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153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Automated algorithms and manual intervention to detect, correct, and remove errors in observations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Range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Buddy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Comparison to </a:t>
            </a:r>
            <a:r>
              <a:rPr lang="en-US" altLang="en-US" sz="2400" b="1" i="1" dirty="0">
                <a:ea typeface="ＭＳ Ｐゴシック" panose="020B0600070205080204" pitchFamily="34" charset="-128"/>
              </a:rPr>
              <a:t>first guess fields 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from previous model run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Hydrostatic and vertical consistency checks for soundings.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 very important issue for a forecaster--sometimes good data is rejected and vice versa.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EC00727C-3FED-414C-A2CA-758A7EB5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The NCAR ARW WRF Model: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(See: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www.wrf-model.org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B83AF3F2-9812-6D40-AAB0-CBE563484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6764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</a:rPr>
              <a:t>Terrain-following hybrid </a:t>
            </a: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vertical coordinate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Two-way nesting, any ratio 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Conserves mass, entropy and scalars.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Very wide range of physics options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CCCBBC-3250-9D41-BC0B-72F30963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5029200"/>
            <a:ext cx="1485900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687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A25C4-35A9-2D47-AFC9-C83E0687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5" y="2819400"/>
            <a:ext cx="7512627" cy="30861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F29B25-37E0-2B45-93D5-1119B34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8768"/>
            <a:ext cx="7924800" cy="619432"/>
          </a:xfrm>
        </p:spPr>
        <p:txBody>
          <a:bodyPr/>
          <a:lstStyle/>
          <a:p>
            <a:r>
              <a:rPr lang="en-US" dirty="0"/>
              <a:t>WRF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DAA969-B884-6741-8888-75FD887C3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114800"/>
          </a:xfrm>
        </p:spPr>
        <p:txBody>
          <a:bodyPr/>
          <a:lstStyle/>
          <a:p>
            <a:r>
              <a:rPr lang="en-US" dirty="0"/>
              <a:t>Thousands of users around the world</a:t>
            </a:r>
          </a:p>
          <a:p>
            <a:r>
              <a:rPr lang="en-US" dirty="0"/>
              <a:t>Relatively easy to learn and use</a:t>
            </a:r>
          </a:p>
        </p:txBody>
      </p:sp>
    </p:spTree>
    <p:extLst>
      <p:ext uri="{BB962C8B-B14F-4D97-AF65-F5344CB8AC3E}">
        <p14:creationId xmlns:p14="http://schemas.microsoft.com/office/powerpoint/2010/main" val="141603865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15E0-3E4C-1A4A-87CD-95611002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Historical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647E-436B-D84A-B80B-8A7E2BBDD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WRF there was MM5 (Mesoscale Model 5) that was developed by NCAR</a:t>
            </a:r>
          </a:p>
          <a:p>
            <a:r>
              <a:rPr lang="en-US" dirty="0"/>
              <a:t>First, generally available mesoscale model (first available ~1982)</a:t>
            </a:r>
          </a:p>
          <a:p>
            <a:r>
              <a:rPr lang="en-US" dirty="0"/>
              <a:t>Another early model developed at the same time was RAMS (Regional Atmospheric </a:t>
            </a:r>
            <a:r>
              <a:rPr lang="en-US" dirty="0" err="1"/>
              <a:t>Mesocale</a:t>
            </a:r>
            <a:r>
              <a:rPr lang="en-US" dirty="0"/>
              <a:t> Model) developed at Colorado State.  Favorite of air quality community.</a:t>
            </a:r>
          </a:p>
        </p:txBody>
      </p:sp>
    </p:spTree>
    <p:extLst>
      <p:ext uri="{BB962C8B-B14F-4D97-AF65-F5344CB8AC3E}">
        <p14:creationId xmlns:p14="http://schemas.microsoft.com/office/powerpoint/2010/main" val="210573785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30432B7E-7AA5-914B-951B-CFEFC4D27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006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 also called NAM (North American Mesoscale) Model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DB54F6B6-D0C3-4744-985A-D8D1DCAA6B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3006" y="24384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Hybrid sigma-pressure vertical coordinate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60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12-km grid spacing outer domain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Through 84h for most domains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Forced by GFS on boundaries.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Main regional model used by NWS offices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7FCA-9DF4-9C46-AF34-A6441F6F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794F0-96E0-5340-9DB2-A10349BC1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14478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67822830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1E6846B5-9213-6F4F-AF92-DC42FC7F6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924800" cy="457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 Nests</a:t>
            </a: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0777F201-8E78-8C42-8884-FB293A544A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One-way nested forecasts computed </a:t>
            </a:r>
            <a:r>
              <a:rPr lang="en-US" altLang="en-US" b="1" dirty="0">
                <a:ea typeface="ＭＳ Ｐゴシック" panose="020B0600070205080204" pitchFamily="34" charset="-128"/>
              </a:rPr>
              <a:t>concurrently</a:t>
            </a:r>
            <a:r>
              <a:rPr lang="en-US" altLang="en-US" dirty="0">
                <a:ea typeface="ＭＳ Ｐゴシック" panose="020B0600070205080204" pitchFamily="34" charset="-128"/>
              </a:rPr>
              <a:t> with the 12-km NMM-B parent run for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CONUS (4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Alaska (6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Hawaii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Puerto Rico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For fire weather, moveable 1.33-km CONUS and 1.5-km Alaska nests are also run concurrently (to 36 hours).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Call them HRW-High Resolution Windows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F069F2F7-5AC3-0A48-A33D-F906EF50A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NMMB 4-km Conus</a:t>
            </a:r>
          </a:p>
        </p:txBody>
      </p:sp>
      <p:pic>
        <p:nvPicPr>
          <p:cNvPr id="88066" name="Content Placeholder 3" descr="today_1h_f18.gif">
            <a:extLst>
              <a:ext uri="{FF2B5EF4-FFF2-40B4-BE49-F238E27FC236}">
                <a16:creationId xmlns:a16="http://schemas.microsoft.com/office/drawing/2014/main" id="{05A82426-93A1-A842-8277-01D0B73AE3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55" r="-25555"/>
          <a:stretch>
            <a:fillRect/>
          </a:stretch>
        </p:blipFill>
        <p:spPr>
          <a:xfrm>
            <a:off x="-304800" y="1524000"/>
            <a:ext cx="8991600" cy="4760913"/>
          </a:xfr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6F2A-DCCE-AAD9-5303-329A9787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Dirty Laundry</a:t>
            </a:r>
          </a:p>
        </p:txBody>
      </p:sp>
      <p:pic>
        <p:nvPicPr>
          <p:cNvPr id="5" name="Content Placeholder 4" descr="A laundry basket full of clothes&#10;&#10;AI-generated content may be incorrect.">
            <a:extLst>
              <a:ext uri="{FF2B5EF4-FFF2-40B4-BE49-F238E27FC236}">
                <a16:creationId xmlns:a16="http://schemas.microsoft.com/office/drawing/2014/main" id="{88E3FFD2-EC43-7E4D-67AC-8842E3255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129" y="2133600"/>
            <a:ext cx="5489742" cy="3638550"/>
          </a:xfrm>
        </p:spPr>
      </p:pic>
    </p:spTree>
    <p:extLst>
      <p:ext uri="{BB962C8B-B14F-4D97-AF65-F5344CB8AC3E}">
        <p14:creationId xmlns:p14="http://schemas.microsoft.com/office/powerpoint/2010/main" val="348200428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99169924-32E4-F643-B270-466CB8316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NCEP/NWS NAM</a:t>
            </a:r>
          </a:p>
        </p:txBody>
      </p:sp>
      <p:sp>
        <p:nvSpPr>
          <p:cNvPr id="89090" name="Content Placeholder 2">
            <a:extLst>
              <a:ext uri="{FF2B5EF4-FFF2-40B4-BE49-F238E27FC236}">
                <a16:creationId xmlns:a16="http://schemas.microsoft.com/office/drawing/2014/main" id="{18F17F8F-5550-0D42-93FC-C3B0E5F723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Generally less skillful than GFS, even over U.S.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Generally inferior to WRF-ARW at same resolution (more diffusion and smoothing, worse numerics)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B26E-6BE8-A247-88C6-4490854F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B913EA6E-90B2-58D8-048D-BCB42DC92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066800"/>
            <a:ext cx="7237060" cy="4946650"/>
          </a:xfrm>
        </p:spPr>
      </p:pic>
    </p:spTree>
    <p:extLst>
      <p:ext uri="{BB962C8B-B14F-4D97-AF65-F5344CB8AC3E}">
        <p14:creationId xmlns:p14="http://schemas.microsoft.com/office/powerpoint/2010/main" val="52750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E673E11-0541-484F-A948-F00E5EF0C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Range Check</a:t>
            </a:r>
          </a:p>
        </p:txBody>
      </p:sp>
      <p:pic>
        <p:nvPicPr>
          <p:cNvPr id="28674" name="Content Placeholder 3" descr="range.tiff">
            <a:extLst>
              <a:ext uri="{FF2B5EF4-FFF2-40B4-BE49-F238E27FC236}">
                <a16:creationId xmlns:a16="http://schemas.microsoft.com/office/drawing/2014/main" id="{B11E3656-7011-1545-86D9-D21577834A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0" r="-5650"/>
          <a:stretch>
            <a:fillRect/>
          </a:stretch>
        </p:blipFill>
        <p:spPr/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2FC4-C9C9-F24F-8B9E-0660EB4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r>
              <a:rPr lang="en-US" sz="2400" dirty="0"/>
              <a:t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852942-A7DC-7543-BA9E-428FC5C6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743200"/>
            <a:ext cx="4715613" cy="3581400"/>
          </a:xfrm>
        </p:spPr>
      </p:pic>
    </p:spTree>
    <p:extLst>
      <p:ext uri="{BB962C8B-B14F-4D97-AF65-F5344CB8AC3E}">
        <p14:creationId xmlns:p14="http://schemas.microsoft.com/office/powerpoint/2010/main" val="275927827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AE5B37B1-6A32-694D-B34B-CEB35F0D4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Navy COAMPS (Coupled Ocean/Atmosphere Mesoscale Prediction System)</a:t>
            </a: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C4CFD5-937C-9A46-A3B2-7243EABBF0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445" y="1600200"/>
            <a:ext cx="4082809" cy="1676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Sigma-Z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Coupled Atmosphere and Ocean</a:t>
            </a:r>
          </a:p>
        </p:txBody>
      </p:sp>
      <p:pic>
        <p:nvPicPr>
          <p:cNvPr id="92163" name="Picture 3" descr="cmpvertcoor.gif">
            <a:extLst>
              <a:ext uri="{FF2B5EF4-FFF2-40B4-BE49-F238E27FC236}">
                <a16:creationId xmlns:a16="http://schemas.microsoft.com/office/drawing/2014/main" id="{FFEC98E0-63C1-C24E-AD42-D774EA8C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526631"/>
            <a:ext cx="3009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D00551-5026-B24D-AF60-D5A24E48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09" y="1752600"/>
            <a:ext cx="4172985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FF63-8254-DF4C-9AFE-9FA6ED75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Ocean is Important for the Navy</a:t>
            </a:r>
          </a:p>
        </p:txBody>
      </p:sp>
      <p:pic>
        <p:nvPicPr>
          <p:cNvPr id="5" name="Content Placeholder 4" descr="A picture containing sky, outdoor, plane, blue&#10;&#10;Description automatically generated">
            <a:extLst>
              <a:ext uri="{FF2B5EF4-FFF2-40B4-BE49-F238E27FC236}">
                <a16:creationId xmlns:a16="http://schemas.microsoft.com/office/drawing/2014/main" id="{18BDAE49-A1C4-7046-867C-1CB1F3D12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959" y="1981200"/>
            <a:ext cx="6698082" cy="4114800"/>
          </a:xfrm>
        </p:spPr>
      </p:pic>
    </p:spTree>
    <p:extLst>
      <p:ext uri="{BB962C8B-B14F-4D97-AF65-F5344CB8AC3E}">
        <p14:creationId xmlns:p14="http://schemas.microsoft.com/office/powerpoint/2010/main" val="101362782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270E21E-A0DE-8942-8944-E2AFDF4D7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http://www.nrlmry.navy.mil/coamps-web/web/home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6" name="Content Placeholder 3">
            <a:extLst>
              <a:ext uri="{FF2B5EF4-FFF2-40B4-BE49-F238E27FC236}">
                <a16:creationId xmlns:a16="http://schemas.microsoft.com/office/drawing/2014/main" id="{F81ACB33-F7F9-C948-A798-CBC8D8B49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4765675" cy="4114800"/>
          </a:xfr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6050-67E7-7142-93FC-68B38CF1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U.S. Air Force Uses UKMET Unified Model (GALWEM)</a:t>
            </a:r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E67E336-B09B-7741-97BC-86ED2629A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81199"/>
            <a:ext cx="6063133" cy="4357475"/>
          </a:xfrm>
        </p:spPr>
      </p:pic>
    </p:spTree>
    <p:extLst>
      <p:ext uri="{BB962C8B-B14F-4D97-AF65-F5344CB8AC3E}">
        <p14:creationId xmlns:p14="http://schemas.microsoft.com/office/powerpoint/2010/main" val="354574477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3000-0128-CE4C-B30F-D27F0C79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455FEFD-0558-444D-804E-CD889B3DC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7368362" cy="5029200"/>
          </a:xfrm>
        </p:spPr>
      </p:pic>
    </p:spTree>
    <p:extLst>
      <p:ext uri="{BB962C8B-B14F-4D97-AF65-F5344CB8AC3E}">
        <p14:creationId xmlns:p14="http://schemas.microsoft.com/office/powerpoint/2010/main" val="357128820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7E6104AE-0154-5742-AAB3-9A66210A8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U.S. Rapid Refresh NWP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Powerful Tool For Nowcasting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Resolutions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RAP: 13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HRRR: 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1B2050A-4E3F-504B-B3AA-E361D287C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4" name="Content Placeholder 4" descr="rapidrefresh.tiff">
            <a:extLst>
              <a:ext uri="{FF2B5EF4-FFF2-40B4-BE49-F238E27FC236}">
                <a16:creationId xmlns:a16="http://schemas.microsoft.com/office/drawing/2014/main" id="{9EB432BA-0D0E-3E41-A1AA-D4D79380E6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4" r="-9274"/>
          <a:stretch>
            <a:fillRect/>
          </a:stretch>
        </p:blipFill>
        <p:spPr>
          <a:xfrm>
            <a:off x="-152400" y="838200"/>
            <a:ext cx="9644063" cy="5105400"/>
          </a:xfr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ED7D1EDA-22BD-4946-9812-03298C87F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Rapid Refresh (RR)  A.K.A RAP (also RUC) and HRRR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E361A2A7-A888-9F40-91C3-9157D550F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 goal is to assimilate and use the rapidly increasing array of off-time or continuous observations (not a 00 and 12 UTC world anymore!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Want very good analyses and very good short-term forecasts EVERY HOUR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 RUC/RR ingests and assimilates data hourly, and then makes short-term forecasts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66D0-BE90-EE48-A8A9-897612E1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NOAA/NWS Rapid Refresh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542F7-0FC6-BA4F-96D8-0479E3553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Currently uses the WRF ARW model…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Resolution:  Rapid Refresh: 13 km and 50 levels, High Resolution Rapid Refresh (HRRR, 3 km)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also developed RRFS using the FV-3 dynamical </a:t>
            </a:r>
            <a:r>
              <a:rPr lang="en-US" altLang="en-US" dirty="0" err="1">
                <a:ea typeface="ＭＳ Ｐゴシック" panose="020B0600070205080204" pitchFamily="34" charset="-128"/>
              </a:rPr>
              <a:t>corfe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01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9D00-9546-2644-A1B5-D3291DA0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9F209-8F75-754D-9681-48172861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observations to those in the vicinity</a:t>
            </a:r>
          </a:p>
          <a:p>
            <a:r>
              <a:rPr lang="en-US" dirty="0"/>
              <a:t>If too different, reject.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C85D0-2307-4047-81FF-8A1877716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8"/>
          <a:stretch/>
        </p:blipFill>
        <p:spPr>
          <a:xfrm>
            <a:off x="5334000" y="3247572"/>
            <a:ext cx="3047999" cy="2848428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47A9B16-82E3-1D4C-B97C-2A7ECB2121A8}"/>
              </a:ext>
            </a:extLst>
          </p:cNvPr>
          <p:cNvSpPr/>
          <p:nvPr/>
        </p:nvSpPr>
        <p:spPr bwMode="auto">
          <a:xfrm rot="3399861">
            <a:off x="6184598" y="3942813"/>
            <a:ext cx="304800" cy="990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7822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E4C12CEC-880D-A342-A2FE-494B86A760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3">
            <a:extLst>
              <a:ext uri="{FF2B5EF4-FFF2-40B4-BE49-F238E27FC236}">
                <a16:creationId xmlns:a16="http://schemas.microsoft.com/office/drawing/2014/main" id="{D5A0B71F-34B8-DB4A-B7D8-45090D397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09600"/>
            <a:ext cx="7086600" cy="5795963"/>
          </a:xfr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2D6E-0F97-984B-A2D4-6228424B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B417CBC-8BC5-A643-B7FF-923131992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448" y="609600"/>
            <a:ext cx="6517104" cy="5715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861FE-4CCE-D64D-8E76-F0DB5858AC81}"/>
              </a:ext>
            </a:extLst>
          </p:cNvPr>
          <p:cNvSpPr txBox="1"/>
          <p:nvPr/>
        </p:nvSpPr>
        <p:spPr>
          <a:xfrm>
            <a:off x="4343400" y="36576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HRRR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C3D9C-9EBD-0A4A-9C35-59BCDA3A075F}"/>
              </a:ext>
            </a:extLst>
          </p:cNvPr>
          <p:cNvSpPr txBox="1"/>
          <p:nvPr/>
        </p:nvSpPr>
        <p:spPr>
          <a:xfrm>
            <a:off x="4343400" y="175260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RAP</a:t>
            </a:r>
          </a:p>
        </p:txBody>
      </p:sp>
    </p:spTree>
    <p:extLst>
      <p:ext uri="{BB962C8B-B14F-4D97-AF65-F5344CB8AC3E}">
        <p14:creationId xmlns:p14="http://schemas.microsoft.com/office/powerpoint/2010/main" val="205412503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49E3D71F-666C-E048-8D67-CFAD22D59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RAP:  13 km with larger domain</a:t>
            </a:r>
          </a:p>
        </p:txBody>
      </p:sp>
      <p:pic>
        <p:nvPicPr>
          <p:cNvPr id="103426" name="Content Placeholder 3" descr="temp_2m_f12.png">
            <a:extLst>
              <a:ext uri="{FF2B5EF4-FFF2-40B4-BE49-F238E27FC236}">
                <a16:creationId xmlns:a16="http://schemas.microsoft.com/office/drawing/2014/main" id="{D83E1B2C-B540-5140-AB8C-44394F7E3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75" r="-30075"/>
          <a:stretch>
            <a:fillRect/>
          </a:stretch>
        </p:blipFill>
        <p:spPr/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321FA8E-1C71-A04C-8769-8C1DCF491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High-Resolution Rapid Refresh:  3 km, 1 hr, smaller domain</a:t>
            </a:r>
          </a:p>
        </p:txBody>
      </p:sp>
      <p:pic>
        <p:nvPicPr>
          <p:cNvPr id="104450" name="Content Placeholder 3" descr="cref_sfc_f06.png">
            <a:extLst>
              <a:ext uri="{FF2B5EF4-FFF2-40B4-BE49-F238E27FC236}">
                <a16:creationId xmlns:a16="http://schemas.microsoft.com/office/drawing/2014/main" id="{0CCBA8A9-8C3C-BA44-AE6F-28E5E553B6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4" r="-16254"/>
          <a:stretch>
            <a:fillRect/>
          </a:stretch>
        </p:blipFill>
        <p:spPr/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7E512AB-561C-274E-90C5-DF20FE1D1ED1}"/>
              </a:ext>
            </a:extLst>
          </p:cNvPr>
          <p:cNvGraphicFramePr>
            <a:graphicFrameLocks noGrp="1"/>
          </p:cNvGraphicFramePr>
          <p:nvPr/>
        </p:nvGraphicFramePr>
        <p:xfrm>
          <a:off x="1600200" y="514350"/>
          <a:ext cx="4687888" cy="6407149"/>
        </p:xfrm>
        <a:graphic>
          <a:graphicData uri="http://schemas.openxmlformats.org/drawingml/2006/table">
            <a:tbl>
              <a:tblPr/>
              <a:tblGrid>
                <a:gridCol w="290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Hourly Observations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RAP 2013 N. Amer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Rawinsonde (T,V,RH)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43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NOAA Network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915 MHz (V, Tv)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– VAD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reflectivity - CONUS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4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Lightning (proxy reflectivity)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NLDN, GLD360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(V,T)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2-15K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- WVSS (RH)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0-800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Surface/METAR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(T,Td,V,ps,cloud, vis, wx)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2200- 2500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Buoys/ships (V, ps)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200-400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AMVs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2000- 4000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4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AMSU/HIRS/MHS radiances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Used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50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cloud-top press/temp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13km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GPS – Precipitable water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WindSat scatterometer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2-10K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0406" name="TextBox 45">
            <a:extLst>
              <a:ext uri="{FF2B5EF4-FFF2-40B4-BE49-F238E27FC236}">
                <a16:creationId xmlns:a16="http://schemas.microsoft.com/office/drawing/2014/main" id="{9F84360F-5C6C-0B4D-A5CE-6DB48C881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988"/>
            <a:ext cx="4078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 Black" panose="020B0604020202020204" pitchFamily="34" charset="0"/>
              </a:rPr>
              <a:t>Observations Used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0A5F954F-CF3C-A249-A014-66DE778B7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3" descr="HRRR.tiff">
            <a:extLst>
              <a:ext uri="{FF2B5EF4-FFF2-40B4-BE49-F238E27FC236}">
                <a16:creationId xmlns:a16="http://schemas.microsoft.com/office/drawing/2014/main" id="{BFA5FD79-1616-434A-9B73-C28656FE0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228600" y="1371600"/>
            <a:ext cx="8780463" cy="4648200"/>
          </a:xfr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67D666E0-C163-044A-8918-02666C621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  <a:hlinkClick r:id="rId2"/>
              </a:rPr>
              <a:t>http://www.spc.noaa.gov/exper/hrrr/</a:t>
            </a:r>
            <a:endParaRPr lang="en-US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670A1BB3-445A-FF41-8F6B-9B25D502F0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38363"/>
            <a:ext cx="7772400" cy="3800475"/>
          </a:xfr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E18D-643D-AA45-A3D6-FF0453B6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18" y="533400"/>
            <a:ext cx="8458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Huge Number of Output Fields</a:t>
            </a:r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3600" b="1" dirty="0">
                <a:solidFill>
                  <a:schemeClr val="accent2"/>
                </a:solidFill>
              </a:rPr>
              <a:t>Particularly Useful for Convective Forecasting and Short-Term Prediction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FFD2E59-22F7-9E4D-9F94-5ABF2F4B6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57400"/>
            <a:ext cx="6605050" cy="38550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EA4CE-9124-D24C-8C6E-05A91D153AD0}"/>
              </a:ext>
            </a:extLst>
          </p:cNvPr>
          <p:cNvSpPr txBox="1"/>
          <p:nvPr/>
        </p:nvSpPr>
        <p:spPr>
          <a:xfrm>
            <a:off x="1884688" y="6093767"/>
            <a:ext cx="578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rapidrefresh.noaa.gov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HRRRnew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433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3BF7-FCBA-4D41-A420-0F8E50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Addition:  HRRR Smoke!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DF56EB-E050-5047-A352-6276DFE78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234" y="2057400"/>
            <a:ext cx="5929532" cy="4114800"/>
          </a:xfrm>
        </p:spPr>
      </p:pic>
    </p:spTree>
    <p:extLst>
      <p:ext uri="{BB962C8B-B14F-4D97-AF65-F5344CB8AC3E}">
        <p14:creationId xmlns:p14="http://schemas.microsoft.com/office/powerpoint/2010/main" val="102496304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C5501-6C04-F344-BD2B-802A4F4AA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NOAA Created an FV-3 Version of Rapid Refresh called RRFS</a:t>
            </a:r>
          </a:p>
        </p:txBody>
      </p:sp>
    </p:spTree>
    <p:extLst>
      <p:ext uri="{BB962C8B-B14F-4D97-AF65-F5344CB8AC3E}">
        <p14:creationId xmlns:p14="http://schemas.microsoft.com/office/powerpoint/2010/main" val="1685954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Cliff Mass\Desktop\P_sfcbw.gif">
            <a:extLst>
              <a:ext uri="{FF2B5EF4-FFF2-40B4-BE49-F238E27FC236}">
                <a16:creationId xmlns:a16="http://schemas.microsoft.com/office/drawing/2014/main" id="{A365A0F2-EF2D-5448-80FB-9DE5BAF5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270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>
            <a:extLst>
              <a:ext uri="{FF2B5EF4-FFF2-40B4-BE49-F238E27FC236}">
                <a16:creationId xmlns:a16="http://schemas.microsoft.com/office/drawing/2014/main" id="{6D587AE8-2725-7744-8048-82B2CFB75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21717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Pacific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4 PM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 November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2003</a:t>
            </a:r>
          </a:p>
        </p:txBody>
      </p:sp>
      <p:sp>
        <p:nvSpPr>
          <p:cNvPr id="30723" name="Line 4">
            <a:extLst>
              <a:ext uri="{FF2B5EF4-FFF2-40B4-BE49-F238E27FC236}">
                <a16:creationId xmlns:a16="http://schemas.microsoft.com/office/drawing/2014/main" id="{45A03B0B-3B15-AA49-AC34-898767D09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3352800" cy="5334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9E4D0B8D-031D-C544-8E15-807EFD56B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19600"/>
            <a:ext cx="223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Bad Observation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BAC2A-D16E-0448-AED3-7B4FFB06A0B0}"/>
              </a:ext>
            </a:extLst>
          </p:cNvPr>
          <p:cNvSpPr txBox="1"/>
          <p:nvPr/>
        </p:nvSpPr>
        <p:spPr>
          <a:xfrm>
            <a:off x="762000" y="5334000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  <a:p>
            <a:r>
              <a:rPr lang="en-US" b="1" dirty="0">
                <a:solidFill>
                  <a:schemeClr val="accent2"/>
                </a:solidFill>
              </a:rPr>
              <a:t>Would Reject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9F304-0419-BD86-7F1E-A5F2C5C1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4582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Concerns about the switch to RRFS (WRF to FV-3 cores): Intense point storms and more</a:t>
            </a:r>
          </a:p>
        </p:txBody>
      </p:sp>
      <p:pic>
        <p:nvPicPr>
          <p:cNvPr id="5" name="Content Placeholder 4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5708B3C1-0951-2E9B-B108-A8D6C9CFD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93528"/>
            <a:ext cx="7772400" cy="3090144"/>
          </a:xfrm>
        </p:spPr>
      </p:pic>
    </p:spTree>
    <p:extLst>
      <p:ext uri="{BB962C8B-B14F-4D97-AF65-F5344CB8AC3E}">
        <p14:creationId xmlns:p14="http://schemas.microsoft.com/office/powerpoint/2010/main" val="212893055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43DE-62DB-9198-C377-F6B50ABD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9AE9D54F-F488-A6D4-66D4-06B4A9C28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206795"/>
            <a:ext cx="7772400" cy="3663610"/>
          </a:xfrm>
        </p:spPr>
      </p:pic>
    </p:spTree>
    <p:extLst>
      <p:ext uri="{BB962C8B-B14F-4D97-AF65-F5344CB8AC3E}">
        <p14:creationId xmlns:p14="http://schemas.microsoft.com/office/powerpoint/2010/main" val="290622448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483D-3089-0DB6-AEA2-782BFA7D6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67C3B9C4-20EB-A135-E474-2D1F2BA71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5001"/>
            <a:ext cx="8500606" cy="3657600"/>
          </a:xfrm>
        </p:spPr>
      </p:pic>
    </p:spTree>
    <p:extLst>
      <p:ext uri="{BB962C8B-B14F-4D97-AF65-F5344CB8AC3E}">
        <p14:creationId xmlns:p14="http://schemas.microsoft.com/office/powerpoint/2010/main" val="145776335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1CA66-8C40-56BB-25A9-94FFF0FF0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RRFS is going to be dropped in favor of a MPAS-Based Rapid Refresh</a:t>
            </a:r>
          </a:p>
        </p:txBody>
      </p:sp>
      <p:pic>
        <p:nvPicPr>
          <p:cNvPr id="5" name="Content Placeholder 4" descr="A planet earth with hexagons&#10;&#10;AI-generated content may be incorrect.">
            <a:extLst>
              <a:ext uri="{FF2B5EF4-FFF2-40B4-BE49-F238E27FC236}">
                <a16:creationId xmlns:a16="http://schemas.microsoft.com/office/drawing/2014/main" id="{5D589326-F060-5BBC-9E3A-20B1568B5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00" y="2540000"/>
            <a:ext cx="6604000" cy="3251200"/>
          </a:xfrm>
        </p:spPr>
      </p:pic>
    </p:spTree>
    <p:extLst>
      <p:ext uri="{BB962C8B-B14F-4D97-AF65-F5344CB8AC3E}">
        <p14:creationId xmlns:p14="http://schemas.microsoft.com/office/powerpoint/2010/main" val="43489599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26">
            <a:extLst>
              <a:ext uri="{FF2B5EF4-FFF2-40B4-BE49-F238E27FC236}">
                <a16:creationId xmlns:a16="http://schemas.microsoft.com/office/drawing/2014/main" id="{126810F9-15F3-B049-8A4E-3B7B60A9C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Palette of Models</a:t>
            </a:r>
          </a:p>
        </p:txBody>
      </p:sp>
      <p:sp>
        <p:nvSpPr>
          <p:cNvPr id="113666" name="Rectangle 1027">
            <a:extLst>
              <a:ext uri="{FF2B5EF4-FFF2-40B4-BE49-F238E27FC236}">
                <a16:creationId xmlns:a16="http://schemas.microsoft.com/office/drawing/2014/main" id="{10891802-E7CD-3B4A-ADDF-27E6BCD75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Forecasters have many models to look at.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They vary by: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Region simulated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Resolution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Model Physics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Data used in the assimilation/initialization process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diversity of models can be a very useful tool to a forecaster.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36ADCD83-13F3-284A-AABD-D0C161FA8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Accessing NWP Models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7593B021-4ACE-6145-BCB6-8327999BE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department web site (go to weather loops or weather discussion) provides easy access to many model forecasts.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The Department Regional Prediction Page gets to the department regional modeling output.</a:t>
            </a:r>
            <a:r>
              <a:rPr lang="en-US" altLang="en-US" sz="12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	http://</a:t>
            </a:r>
            <a:r>
              <a:rPr lang="en-US" altLang="en-US" sz="1800" dirty="0" err="1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www.atmos.washington.edu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/mm5rt/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NCEP web site has NWS models. </a:t>
            </a:r>
            <a:r>
              <a:rPr lang="en-US" sz="2400" dirty="0">
                <a:hlinkClick r:id="rId2"/>
              </a:rPr>
              <a:t>https://mag.ncep.noaa.gov/</a:t>
            </a:r>
            <a:endParaRPr lang="en-US" altLang="en-US" sz="24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5D4C8500-1565-9B40-A640-9D85B50B61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http://mag.ncep.noaa.gov/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2642" name="Content Placeholder 3" descr="NCEPModel1.tiff">
            <a:extLst>
              <a:ext uri="{FF2B5EF4-FFF2-40B4-BE49-F238E27FC236}">
                <a16:creationId xmlns:a16="http://schemas.microsoft.com/office/drawing/2014/main" id="{C1C0DF75-85AB-9A43-AE77-4E7B54F03C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24" r="-51624"/>
          <a:stretch>
            <a:fillRect/>
          </a:stretch>
        </p:blipFill>
        <p:spPr>
          <a:xfrm>
            <a:off x="206375" y="1762125"/>
            <a:ext cx="8729663" cy="4621213"/>
          </a:xfr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2E2-B438-1B46-BC02-24576FAC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Tropical Tidbits</a:t>
            </a:r>
            <a:br>
              <a:rPr lang="en-US" dirty="0"/>
            </a:br>
            <a:r>
              <a:rPr lang="en-US" dirty="0">
                <a:hlinkClick r:id="rId2"/>
              </a:rPr>
              <a:t>https://www.tropicaltidbits.com/analysis/models/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982EAF-A5B3-F645-BF4D-D7E93340F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659" y="2362200"/>
            <a:ext cx="7569602" cy="4114800"/>
          </a:xfrm>
        </p:spPr>
      </p:pic>
    </p:spTree>
    <p:extLst>
      <p:ext uri="{BB962C8B-B14F-4D97-AF65-F5344CB8AC3E}">
        <p14:creationId xmlns:p14="http://schemas.microsoft.com/office/powerpoint/2010/main" val="182846546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814AC-8F78-7B42-977B-AD1558F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Alicia Bentley’s Webpage</a:t>
            </a:r>
            <a:br>
              <a:rPr lang="en-US" dirty="0"/>
            </a:br>
            <a:r>
              <a:rPr lang="en-US" dirty="0">
                <a:hlinkClick r:id="rId2"/>
              </a:rPr>
              <a:t>http://www.atmos.albany.edu/student/abentley/realtime.html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614E21-4E0D-AF44-A1A3-778DDC910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128194"/>
            <a:ext cx="7772400" cy="3820811"/>
          </a:xfrm>
        </p:spPr>
      </p:pic>
    </p:spTree>
    <p:extLst>
      <p:ext uri="{BB962C8B-B14F-4D97-AF65-F5344CB8AC3E}">
        <p14:creationId xmlns:p14="http://schemas.microsoft.com/office/powerpoint/2010/main" val="388984529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3551-D106-6A4E-A163-2B17D2877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906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b="1" dirty="0">
                <a:solidFill>
                  <a:srgbClr val="FF0000"/>
                </a:solidFill>
              </a:rPr>
              <a:t>NOAA/NWS RTMA</a:t>
            </a:r>
            <a:br>
              <a:rPr lang="en-US" sz="4000" dirty="0"/>
            </a:br>
            <a:r>
              <a:rPr lang="en-US" sz="4000" dirty="0"/>
              <a:t>(Real Time Mesoscale Analysis System)</a:t>
            </a:r>
          </a:p>
        </p:txBody>
      </p:sp>
      <p:sp>
        <p:nvSpPr>
          <p:cNvPr id="114690" name="Subtitle 2">
            <a:extLst>
              <a:ext uri="{FF2B5EF4-FFF2-40B4-BE49-F238E27FC236}">
                <a16:creationId xmlns:a16="http://schemas.microsoft.com/office/drawing/2014/main" id="{9F262F2E-26D2-C343-8C6B-63BB4F275E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2971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898989"/>
                </a:solidFill>
                <a:ea typeface="ＭＳ Ｐゴシック" panose="020B0600070205080204" pitchFamily="34" charset="-128"/>
              </a:rPr>
              <a:t>NWS Mesoscale Analysis System for verifying model output and human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Mesoscale Analyses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9EDC-3E8C-874E-8303-2A78D317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  <a:br>
              <a:rPr lang="en-US" dirty="0"/>
            </a:br>
            <a:r>
              <a:rPr lang="en-US" dirty="0"/>
              <a:t>COMET METED Module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CB798-8DED-614E-B3F1-B5EDB5A11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822" y="1981200"/>
            <a:ext cx="6644355" cy="4114800"/>
          </a:xfrm>
        </p:spPr>
      </p:pic>
    </p:spTree>
    <p:extLst>
      <p:ext uri="{BB962C8B-B14F-4D97-AF65-F5344CB8AC3E}">
        <p14:creationId xmlns:p14="http://schemas.microsoft.com/office/powerpoint/2010/main" val="45652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F5D1-A2C3-DD47-B797-EF9B917C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" y="685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Comparison to first guess fields from previous model run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EE5B0-18DF-A74B-81B2-1CFB1267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10" y="1905000"/>
            <a:ext cx="8077200" cy="4114800"/>
          </a:xfrm>
        </p:spPr>
        <p:txBody>
          <a:bodyPr/>
          <a:lstStyle/>
          <a:p>
            <a:r>
              <a:rPr lang="en-US" dirty="0"/>
              <a:t>The first guess is usually a short-term forecast from the previous run (e.g., 6 hours old)</a:t>
            </a:r>
          </a:p>
          <a:p>
            <a:r>
              <a:rPr lang="en-US" dirty="0"/>
              <a:t>This forecast SHOULD be quite good.</a:t>
            </a:r>
          </a:p>
          <a:p>
            <a:r>
              <a:rPr lang="en-US" dirty="0"/>
              <a:t>A large difference with an observation suggests a problem.  Such observations are flagged.</a:t>
            </a:r>
          </a:p>
          <a:p>
            <a:r>
              <a:rPr lang="en-US" dirty="0"/>
              <a:t>But there are DANGERS….what if the first guess is wrong?…could reject good data.</a:t>
            </a:r>
          </a:p>
        </p:txBody>
      </p:sp>
    </p:spTree>
    <p:extLst>
      <p:ext uri="{BB962C8B-B14F-4D97-AF65-F5344CB8AC3E}">
        <p14:creationId xmlns:p14="http://schemas.microsoft.com/office/powerpoint/2010/main" val="241163687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29BB4532-E872-2140-B307-AE6AFC037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5714" name="Content Placeholder 3" descr="rtma_tmp_wasl.gif">
            <a:extLst>
              <a:ext uri="{FF2B5EF4-FFF2-40B4-BE49-F238E27FC236}">
                <a16:creationId xmlns:a16="http://schemas.microsoft.com/office/drawing/2014/main" id="{DAE8301B-7B61-8740-90E4-011770A21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74638"/>
            <a:ext cx="8077200" cy="6461125"/>
          </a:xfr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9598E812-5C9D-CF45-BF93-2BDAB5969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Content Placeholder 3" descr="rtma_wnd_wasl.gif">
            <a:extLst>
              <a:ext uri="{FF2B5EF4-FFF2-40B4-BE49-F238E27FC236}">
                <a16:creationId xmlns:a16="http://schemas.microsoft.com/office/drawing/2014/main" id="{40307B24-C2A2-F741-8D16-36BD3FE31C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457200"/>
            <a:ext cx="7620000" cy="6096000"/>
          </a:xfr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D2B89219-8C41-F041-8753-114A7638D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Real-Time Mesoscale Analysis RTMA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8D19AEC0-E342-6240-B2CA-A32E2EF193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Downscales a short-term NAM or RR  forecast to fine-resolution terrain and then uses observations to produce a fine-resolution analysis.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RTMA uses </a:t>
            </a:r>
            <a:r>
              <a:rPr lang="en-US" sz="3600" dirty="0" err="1"/>
              <a:t>mesonet</a:t>
            </a:r>
            <a:r>
              <a:rPr lang="en-US" sz="3600" dirty="0"/>
              <a:t> data, which is of highly variable quality due to variations in sensor siting and sensor maintenance</a:t>
            </a:r>
            <a:endParaRPr lang="en-US" altLang="en-US" sz="36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Either a 5-km or 2.5 km analysis.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30444E26-B307-134D-BC25-FE67F78B5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NWS want this?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A7E5AF57-151D-EA40-BD82-256F2D6B3A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Gridded verification of their gridded forecasts (NDFD)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Serve as a mesoscale Analysis of Record (AOR)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For mesoscale forecasting and studies.</a:t>
            </a:r>
          </a:p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https://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mag.ncep.noaa.gov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/observation-type-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area.php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#</a:t>
            </a:r>
            <a:endParaRPr lang="en-US" altLang="en-US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7825A1A-979B-8048-B7FB-9F189C02F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1858" name="Picture 2" descr="rtma_pacnw_000_2m_temp.gif">
            <a:extLst>
              <a:ext uri="{FF2B5EF4-FFF2-40B4-BE49-F238E27FC236}">
                <a16:creationId xmlns:a16="http://schemas.microsoft.com/office/drawing/2014/main" id="{C9CC12F7-6A01-3E41-83D7-83211CCE5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:a16="http://schemas.microsoft.com/office/drawing/2014/main" id="{FA021DDB-690D-E141-A094-5C4C18601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2" descr="rtma_pacnw_000_10m_wnd.gif">
            <a:extLst>
              <a:ext uri="{FF2B5EF4-FFF2-40B4-BE49-F238E27FC236}">
                <a16:creationId xmlns:a16="http://schemas.microsoft.com/office/drawing/2014/main" id="{DC225A4F-A5B2-2B47-A209-F0E5574C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EDADCE8-0CB2-2F44-B949-BF9355E11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7B0C-0B9D-364E-8AD5-6A4522D0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3078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This HAS Happened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2D104-7F1C-A44F-A0F4-41AF197B1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9E2F76E-065B-F24C-A80D-3CD0D5B2308A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676400"/>
            <a:ext cx="6858000" cy="4919663"/>
            <a:chOff x="1008" y="1056"/>
            <a:chExt cx="3504" cy="2747"/>
          </a:xfrm>
        </p:grpSpPr>
        <p:pic>
          <p:nvPicPr>
            <p:cNvPr id="5" name="Picture 3" descr="mar99_sat_48eta">
              <a:extLst>
                <a:ext uri="{FF2B5EF4-FFF2-40B4-BE49-F238E27FC236}">
                  <a16:creationId xmlns:a16="http://schemas.microsoft.com/office/drawing/2014/main" id="{9D60BCF8-0259-2848-A21C-D2924E2D5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3360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BB83D57A-9833-3345-A9FA-78747954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52"/>
              <a:ext cx="163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Eta 48 hr SLP Forecast valid 00 UTC 3 March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21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8A86-4614-5643-893A-40E74551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9505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Dangers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40791-2339-5A40-95E5-829AFCFB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2864386"/>
          </a:xfrm>
        </p:spPr>
        <p:txBody>
          <a:bodyPr/>
          <a:lstStyle/>
          <a:p>
            <a:r>
              <a:rPr lang="en-US" dirty="0"/>
              <a:t>If the first guess forecast is wrong, good data can be rejected</a:t>
            </a:r>
          </a:p>
          <a:p>
            <a:r>
              <a:rPr lang="en-US" dirty="0"/>
              <a:t>Allowing the bad forecast to be maintained.</a:t>
            </a:r>
          </a:p>
          <a:p>
            <a:r>
              <a:rPr lang="en-US" dirty="0"/>
              <a:t>Less of a problem today because we have so much data.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4C430E4-ABA9-5E48-BC96-37F21961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467457"/>
            <a:ext cx="3873500" cy="31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32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C6B5-2571-F341-ABD9-4AA56FE1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Hydrostatic and vertical consistency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70DE6-D017-A345-B7C8-A4D5A90F8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791200" cy="4114800"/>
          </a:xfrm>
        </p:spPr>
        <p:txBody>
          <a:bodyPr/>
          <a:lstStyle/>
          <a:p>
            <a:r>
              <a:rPr lang="en-US" dirty="0"/>
              <a:t>Examine soundings to check for hydrostatic balance.</a:t>
            </a:r>
          </a:p>
          <a:p>
            <a:r>
              <a:rPr lang="en-US" dirty="0"/>
              <a:t>Atmospheric is generally hydrostatic.  So reject if hydrostatic balance is violated.</a:t>
            </a:r>
          </a:p>
          <a:p>
            <a:r>
              <a:rPr lang="en-US" dirty="0"/>
              <a:t>Look for unrealistic hyper-gradients in the vertical.  Reject such soundings.</a:t>
            </a:r>
          </a:p>
        </p:txBody>
      </p:sp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58AC933C-D95D-A9CE-FE56-79F76529E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702720"/>
            <a:ext cx="2670629" cy="23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35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9A56D9-76AC-1044-BD24-71C078DCE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28E37F58-D3E9-5944-A814-E19F1188A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9537"/>
            <a:ext cx="50292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Observations are scattered in three dimensions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Numerical weather models are generally solved on a three-dimensional grid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Need to interpolate observations to grid points and to ensure that the various fields are physically plausible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(e.g., most of the atmosphere in hydrostatic and gradient wind balance).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DAFEEDB1-D233-834B-B660-7BEA9E6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5714999" y="1981199"/>
            <a:ext cx="339227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9AA9-48C4-CE61-40CC-68D976B8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are not on a regular grid</a:t>
            </a:r>
          </a:p>
        </p:txBody>
      </p:sp>
      <p:pic>
        <p:nvPicPr>
          <p:cNvPr id="5" name="Content Placeholder 4" descr="A map of the world with blue dots&#10;&#10;Description automatically generated">
            <a:extLst>
              <a:ext uri="{FF2B5EF4-FFF2-40B4-BE49-F238E27FC236}">
                <a16:creationId xmlns:a16="http://schemas.microsoft.com/office/drawing/2014/main" id="{14FD4E03-4DED-297E-16A0-006CB0C05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311162"/>
            <a:ext cx="7772400" cy="3937238"/>
          </a:xfrm>
        </p:spPr>
      </p:pic>
    </p:spTree>
    <p:extLst>
      <p:ext uri="{BB962C8B-B14F-4D97-AF65-F5344CB8AC3E}">
        <p14:creationId xmlns:p14="http://schemas.microsoft.com/office/powerpoint/2010/main" val="3444200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0588A163-5E33-244D-8E6C-84FD9254B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54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STEP 1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287BD-B95B-FE4D-BB21-83E317136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54" y="1371600"/>
            <a:ext cx="8227646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Interpolate of observational data to a grid </a:t>
            </a:r>
          </a:p>
        </p:txBody>
      </p:sp>
      <p:pic>
        <p:nvPicPr>
          <p:cNvPr id="3" name="Picture 2" descr="A grid with dots and arrows&#10;&#10;Description automatically generated">
            <a:extLst>
              <a:ext uri="{FF2B5EF4-FFF2-40B4-BE49-F238E27FC236}">
                <a16:creationId xmlns:a16="http://schemas.microsoft.com/office/drawing/2014/main" id="{15098991-C5C9-6A9F-ED37-AB5BED02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77" y="1981200"/>
            <a:ext cx="7772400" cy="32425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0588A163-5E33-244D-8E6C-84FD9254B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54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287BD-B95B-FE4D-BB21-83E317136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54" y="1295400"/>
            <a:ext cx="8227646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Often starts with a “first guess”, usually the gridded forecast from an earlier run (frequently a run starting 6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hr</a:t>
            </a:r>
            <a:r>
              <a:rPr lang="en-US" altLang="en-US" sz="3600" dirty="0">
                <a:ea typeface="ＭＳ Ｐゴシック" panose="020B0600070205080204" pitchFamily="34" charset="-128"/>
              </a:rPr>
              <a:t> earlier)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This gridded first guess is then modified by the observations.</a:t>
            </a:r>
          </a:p>
          <a:p>
            <a:pPr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Adjustments are made to ensure proper balance. (e.g., hydrostatic)</a:t>
            </a:r>
          </a:p>
          <a:p>
            <a:pPr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Often iterative</a:t>
            </a:r>
          </a:p>
        </p:txBody>
      </p:sp>
    </p:spTree>
    <p:extLst>
      <p:ext uri="{BB962C8B-B14F-4D97-AF65-F5344CB8AC3E}">
        <p14:creationId xmlns:p14="http://schemas.microsoft.com/office/powerpoint/2010/main" val="303632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6AFBA0C6-FB45-6E4F-9D09-FC4C6435E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057E1F5B-6099-E140-A681-8DECA8B600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30921"/>
            <a:ext cx="7162800" cy="580454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2D36E-EC3E-CE48-135D-151755240E0C}"/>
              </a:ext>
            </a:extLst>
          </p:cNvPr>
          <p:cNvSpPr txBox="1"/>
          <p:nvPr/>
        </p:nvSpPr>
        <p:spPr>
          <a:xfrm>
            <a:off x="165847" y="6027003"/>
            <a:ext cx="8323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Observation increments </a:t>
            </a:r>
            <a:r>
              <a:rPr lang="en-US" b="1" dirty="0"/>
              <a:t>are the differences of observations from first guess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CE2E5265-275C-934F-9EFC-50519ABE2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 early objective analysis scheme was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Cressman scheme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E4D44E5-A44E-9F41-B4C9-23CECA538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Steps in the NWP Forecast Process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AF5480FE-26C4-D24E-8E2B-F58045006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Data Collection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Quality Control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Data Assimilation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 Integration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Post Processing of Model Forecasts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Product and graphics generation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BB6F-83A7-0C46-A280-502098BB7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5A75E-D348-3840-95A3-DFB35A6D5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558" b="12500"/>
          <a:stretch/>
        </p:blipFill>
        <p:spPr>
          <a:xfrm>
            <a:off x="6019800" y="2819400"/>
            <a:ext cx="2775857" cy="1295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FDE46-D5A0-EE4F-BC93-D0036953A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2"/>
          <a:stretch/>
        </p:blipFill>
        <p:spPr>
          <a:xfrm>
            <a:off x="304801" y="457200"/>
            <a:ext cx="54864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727457-6109-A9C8-F228-740AF7A6F45A}"/>
              </a:ext>
            </a:extLst>
          </p:cNvPr>
          <p:cNvSpPr txBox="1"/>
          <p:nvPr/>
        </p:nvSpPr>
        <p:spPr>
          <a:xfrm>
            <a:off x="6324600" y="4953000"/>
            <a:ext cx="2775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is the radius of </a:t>
            </a:r>
          </a:p>
          <a:p>
            <a:r>
              <a:rPr lang="en-US" dirty="0"/>
              <a:t>influence of the observation</a:t>
            </a:r>
          </a:p>
        </p:txBody>
      </p:sp>
    </p:spTree>
    <p:extLst>
      <p:ext uri="{BB962C8B-B14F-4D97-AF65-F5344CB8AC3E}">
        <p14:creationId xmlns:p14="http://schemas.microsoft.com/office/powerpoint/2010/main" val="2088685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Consider a variable (e.g., 500 </a:t>
            </a:r>
            <a:r>
              <a:rPr lang="en-US" dirty="0" err="1"/>
              <a:t>hPa</a:t>
            </a:r>
            <a:r>
              <a:rPr lang="en-US" dirty="0"/>
              <a:t> heights)</a:t>
            </a:r>
          </a:p>
          <a:p>
            <a:r>
              <a:rPr lang="en-US" dirty="0"/>
              <a:t>Start with large R</a:t>
            </a:r>
          </a:p>
          <a:p>
            <a:r>
              <a:rPr lang="en-US" dirty="0"/>
              <a:t>Modify values at grid points around observation using distance-related weights</a:t>
            </a:r>
          </a:p>
          <a:p>
            <a:r>
              <a:rPr lang="en-US" dirty="0"/>
              <a:t>Now go through all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637787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Reduce R (only consider closer grid points around the observation.</a:t>
            </a:r>
          </a:p>
          <a:p>
            <a:r>
              <a:rPr lang="en-US" dirty="0"/>
              <a:t>Go through observations adjusting grid values</a:t>
            </a:r>
          </a:p>
          <a:p>
            <a:r>
              <a:rPr lang="en-US" dirty="0"/>
              <a:t>Reduce R</a:t>
            </a:r>
          </a:p>
          <a:p>
            <a:r>
              <a:rPr lang="en-US" dirty="0"/>
              <a:t>And again and again.</a:t>
            </a:r>
          </a:p>
        </p:txBody>
      </p:sp>
    </p:spTree>
    <p:extLst>
      <p:ext uri="{BB962C8B-B14F-4D97-AF65-F5344CB8AC3E}">
        <p14:creationId xmlns:p14="http://schemas.microsoft.com/office/powerpoint/2010/main" val="3626792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Each grid point will be most modified by the closest observations</a:t>
            </a:r>
          </a:p>
          <a:p>
            <a:r>
              <a:rPr lang="en-US" dirty="0"/>
              <a:t>This is an example of a </a:t>
            </a:r>
            <a:r>
              <a:rPr lang="en-US" i="1" dirty="0"/>
              <a:t>univariate</a:t>
            </a:r>
            <a:r>
              <a:rPr lang="en-US" dirty="0"/>
              <a:t> (</a:t>
            </a:r>
            <a:r>
              <a:rPr lang="en-US" b="1" dirty="0"/>
              <a:t>one variable</a:t>
            </a:r>
            <a:r>
              <a:rPr lang="en-US" dirty="0"/>
              <a:t>) objective analysis scheme.</a:t>
            </a:r>
          </a:p>
          <a:p>
            <a:r>
              <a:rPr lang="en-US" dirty="0"/>
              <a:t>Can be extended to 3 dimensions</a:t>
            </a:r>
          </a:p>
        </p:txBody>
      </p:sp>
    </p:spTree>
    <p:extLst>
      <p:ext uri="{BB962C8B-B14F-4D97-AF65-F5344CB8AC3E}">
        <p14:creationId xmlns:p14="http://schemas.microsoft.com/office/powerpoint/2010/main" val="173734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28C2-0D7E-C85D-6EF5-CC7F15FF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09800"/>
            <a:ext cx="7772400" cy="1143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Cressman</a:t>
            </a:r>
            <a:r>
              <a:rPr lang="en-US" dirty="0"/>
              <a:t> Scheme Was Used in the 50s, 60s, and 70s</a:t>
            </a:r>
            <a:br>
              <a:rPr lang="en-US" dirty="0"/>
            </a:br>
            <a:r>
              <a:rPr lang="en-US" dirty="0"/>
              <a:t>We can do better!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B3A24-C7E0-F780-06FE-F0B062E389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581EC-769E-3ADA-8965-E29542C7C8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54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E0FE3B8-1BBB-B045-8487-F5A952F56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3DVAR:  3D Variational Data Assimilation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F8AF3FCF-D0DA-4B49-8956-ED5E08D0E7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Used by the National Weather Service for the GFS and NAM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Called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Gridpoint</a:t>
            </a:r>
            <a:r>
              <a:rPr lang="en-US" altLang="en-US" b="1" dirty="0">
                <a:ea typeface="ＭＳ Ｐゴシック" panose="020B0600070205080204" pitchFamily="34" charset="-128"/>
              </a:rPr>
              <a:t> Statistical Interpolation (GSI).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create an analysis that minimizes a </a:t>
            </a:r>
            <a:r>
              <a:rPr lang="en-US" altLang="en-US" b="1" dirty="0">
                <a:ea typeface="ＭＳ Ｐゴシック" panose="020B0600070205080204" pitchFamily="34" charset="-128"/>
              </a:rPr>
              <a:t>cost function</a:t>
            </a:r>
            <a:r>
              <a:rPr lang="en-US" altLang="en-US" dirty="0">
                <a:ea typeface="ＭＳ Ｐゴシック" panose="020B0600070205080204" pitchFamily="34" charset="-128"/>
              </a:rPr>
              <a:t> dependent on the </a:t>
            </a:r>
            <a:r>
              <a:rPr lang="en-US" altLang="en-US" b="1" dirty="0">
                <a:ea typeface="ＭＳ Ｐゴシック" panose="020B0600070205080204" pitchFamily="34" charset="-128"/>
              </a:rPr>
              <a:t>difference</a:t>
            </a:r>
            <a:r>
              <a:rPr lang="en-US" altLang="en-US" dirty="0">
                <a:ea typeface="ＭＳ Ｐゴシック" panose="020B0600070205080204" pitchFamily="34" charset="-128"/>
              </a:rPr>
              <a:t> between the </a:t>
            </a:r>
            <a:r>
              <a:rPr lang="en-US" altLang="en-US" b="1" dirty="0">
                <a:ea typeface="ＭＳ Ｐゴシック" panose="020B0600070205080204" pitchFamily="34" charset="-128"/>
              </a:rPr>
              <a:t>analysis</a:t>
            </a:r>
            <a:r>
              <a:rPr lang="en-US" altLang="en-US" dirty="0">
                <a:ea typeface="ＭＳ Ｐゴシック" panose="020B0600070205080204" pitchFamily="34" charset="-128"/>
              </a:rPr>
              <a:t> and (1) </a:t>
            </a:r>
            <a:r>
              <a:rPr lang="en-US" altLang="en-US" b="1" dirty="0">
                <a:ea typeface="ＭＳ Ｐゴシック" panose="020B0600070205080204" pitchFamily="34" charset="-128"/>
              </a:rPr>
              <a:t>first guess </a:t>
            </a:r>
            <a:r>
              <a:rPr lang="en-US" altLang="en-US" dirty="0">
                <a:ea typeface="ＭＳ Ｐゴシック" panose="020B0600070205080204" pitchFamily="34" charset="-128"/>
              </a:rPr>
              <a:t>and (2) </a:t>
            </a:r>
            <a:r>
              <a:rPr lang="en-US" altLang="en-US" b="1" dirty="0">
                <a:ea typeface="ＭＳ Ｐゴシック" panose="020B0600070205080204" pitchFamily="34" charset="-128"/>
              </a:rPr>
              <a:t>observations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this at a single time.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739B-79F2-8B47-9A4C-82E401FB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Neither the Observations nor Model First Guesses Are Perfect:  They </a:t>
            </a:r>
            <a:r>
              <a:rPr lang="en-US" b="1" dirty="0">
                <a:solidFill>
                  <a:srgbClr val="FF0000"/>
                </a:solidFill>
              </a:rPr>
              <a:t>Both</a:t>
            </a:r>
            <a:r>
              <a:rPr lang="en-US" b="1" dirty="0">
                <a:solidFill>
                  <a:schemeClr val="accent2"/>
                </a:solidFill>
              </a:rPr>
              <a:t> have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F528-012A-9D44-9E88-B8D4C110E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38400"/>
            <a:ext cx="6172200" cy="4114800"/>
          </a:xfrm>
        </p:spPr>
        <p:txBody>
          <a:bodyPr/>
          <a:lstStyle/>
          <a:p>
            <a:r>
              <a:rPr lang="en-US" dirty="0"/>
              <a:t>Need to weigh them based on their quality</a:t>
            </a:r>
          </a:p>
          <a:p>
            <a:r>
              <a:rPr lang="en-US" dirty="0"/>
              <a:t>For the first guess, quality depends on many factors (region, time of year, time of day, weather regime)</a:t>
            </a:r>
          </a:p>
          <a:p>
            <a:r>
              <a:rPr lang="en-US" dirty="0"/>
              <a:t>Observations quality vary (e.g. ASOS good, ship reports bad)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F4CC2-3AE7-EC45-8293-5D4C8405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667000"/>
            <a:ext cx="1930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39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baseline="-25000" dirty="0">
                <a:solidFill>
                  <a:schemeClr val="accent2"/>
                </a:solidFill>
              </a:rPr>
              <a:t> 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</p:spTree>
    <p:extLst>
      <p:ext uri="{BB962C8B-B14F-4D97-AF65-F5344CB8AC3E}">
        <p14:creationId xmlns:p14="http://schemas.microsoft.com/office/powerpoint/2010/main" val="132285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Can iteratively (many times) </a:t>
            </a:r>
            <a:r>
              <a:rPr lang="en-US" b="1" dirty="0"/>
              <a:t>modify the gridded analysis</a:t>
            </a:r>
            <a:r>
              <a:rPr lang="en-US" dirty="0"/>
              <a:t> to reduce the cost function (we are trying to minimize difference with observations and forecasts)</a:t>
            </a:r>
          </a:p>
        </p:txBody>
      </p:sp>
    </p:spTree>
    <p:extLst>
      <p:ext uri="{BB962C8B-B14F-4D97-AF65-F5344CB8AC3E}">
        <p14:creationId xmlns:p14="http://schemas.microsoft.com/office/powerpoint/2010/main" val="726642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E13E-79E7-2442-8E56-F1B6E9A9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9600"/>
            <a:ext cx="8763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But observations are not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3970-AE9B-4C4B-9A5E-460E9085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r>
              <a:rPr lang="en-US" dirty="0"/>
              <a:t>How do we modify the analysis away from observation locations?</a:t>
            </a:r>
          </a:p>
          <a:p>
            <a:r>
              <a:rPr lang="en-US" b="1" dirty="0"/>
              <a:t>Answer</a:t>
            </a:r>
            <a:r>
              <a:rPr lang="en-US" dirty="0"/>
              <a:t>: use spatial </a:t>
            </a:r>
            <a:r>
              <a:rPr lang="en-US" i="1" dirty="0"/>
              <a:t>covariance statistics </a:t>
            </a:r>
            <a:r>
              <a:rPr lang="en-US" dirty="0"/>
              <a:t>to spatially spread the corrections based on observations  (the corrections are also known as </a:t>
            </a:r>
            <a:r>
              <a:rPr lang="en-US" i="1" dirty="0"/>
              <a:t>innovations</a:t>
            </a:r>
            <a:r>
              <a:rPr lang="en-US" dirty="0"/>
              <a:t>)</a:t>
            </a:r>
          </a:p>
          <a:p>
            <a:r>
              <a:rPr lang="en-US" dirty="0"/>
              <a:t>Covariances relates the strength of relationship between values at one location and another for some variable.</a:t>
            </a:r>
          </a:p>
        </p:txBody>
      </p:sp>
    </p:spTree>
    <p:extLst>
      <p:ext uri="{BB962C8B-B14F-4D97-AF65-F5344CB8AC3E}">
        <p14:creationId xmlns:p14="http://schemas.microsoft.com/office/powerpoint/2010/main" val="126890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CC35F520-568A-7B43-9CED-1C8CA45A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0"/>
            <a:ext cx="5939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Observation and Data Collection</a:t>
            </a:r>
          </a:p>
        </p:txBody>
      </p:sp>
      <p:pic>
        <p:nvPicPr>
          <p:cNvPr id="18434" name="Picture 4" descr="C:\Documents and Settings\Cliff Mass\Desktop\asos.gif">
            <a:extLst>
              <a:ext uri="{FF2B5EF4-FFF2-40B4-BE49-F238E27FC236}">
                <a16:creationId xmlns:a16="http://schemas.microsoft.com/office/drawing/2014/main" id="{671F3605-81A4-FD47-ABE6-F7F62822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Documents and Settings\Cliff Mass\Desktop\images.jpeg">
            <a:extLst>
              <a:ext uri="{FF2B5EF4-FFF2-40B4-BE49-F238E27FC236}">
                <a16:creationId xmlns:a16="http://schemas.microsoft.com/office/drawing/2014/main" id="{15648E12-ED14-DE4F-9F5B-B3547527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:\Documents and Settings\Cliff Mass\Desktop\sonde.jpg">
            <a:extLst>
              <a:ext uri="{FF2B5EF4-FFF2-40B4-BE49-F238E27FC236}">
                <a16:creationId xmlns:a16="http://schemas.microsoft.com/office/drawing/2014/main" id="{32B0BC7A-EEDF-1041-874B-13812233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C:\Documents and Settings\Cliff Mass\Desktop\buoy.jpg">
            <a:extLst>
              <a:ext uri="{FF2B5EF4-FFF2-40B4-BE49-F238E27FC236}">
                <a16:creationId xmlns:a16="http://schemas.microsoft.com/office/drawing/2014/main" id="{3154777E-662E-264B-A1A8-B94A79E4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2431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CE5908D-75FF-6C4F-BCA3-475B55238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Traditionally, the covariances were circular, but other shapes have been used</a:t>
            </a:r>
          </a:p>
        </p:txBody>
      </p:sp>
      <p:pic>
        <p:nvPicPr>
          <p:cNvPr id="38914" name="Content Placeholder 3" descr="3DVAR_T.gif">
            <a:extLst>
              <a:ext uri="{FF2B5EF4-FFF2-40B4-BE49-F238E27FC236}">
                <a16:creationId xmlns:a16="http://schemas.microsoft.com/office/drawing/2014/main" id="{7C177E13-411A-2041-894A-ED2D295AD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0" r="-19260"/>
          <a:stretch>
            <a:fillRect/>
          </a:stretch>
        </p:blipFill>
        <p:spPr>
          <a:xfrm>
            <a:off x="533400" y="2514600"/>
            <a:ext cx="7772400" cy="4114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8997" y="318307"/>
            <a:ext cx="8153003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accent2"/>
                </a:solidFill>
              </a:rPr>
              <a:t>More Recently More Complex Covariance Structures Have Been Used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1412142">
            <a:off x="6491121" y="2051514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4468" y="2205556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867" y="573095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Circular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43494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More Physical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CE29C3CE-F35F-2849-9A27-B91FC3822BF8}"/>
              </a:ext>
            </a:extLst>
          </p:cNvPr>
          <p:cNvSpPr/>
          <p:nvPr/>
        </p:nvSpPr>
        <p:spPr bwMode="auto">
          <a:xfrm>
            <a:off x="2477780" y="434235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885A9A5D-7D98-AC42-B7E7-0031CFE4F688}"/>
              </a:ext>
            </a:extLst>
          </p:cNvPr>
          <p:cNvSpPr/>
          <p:nvPr/>
        </p:nvSpPr>
        <p:spPr bwMode="auto">
          <a:xfrm>
            <a:off x="2052637" y="5122694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D20BD08B-F659-B04A-81E8-06E72532664D}"/>
              </a:ext>
            </a:extLst>
          </p:cNvPr>
          <p:cNvSpPr/>
          <p:nvPr/>
        </p:nvSpPr>
        <p:spPr bwMode="auto">
          <a:xfrm>
            <a:off x="2695240" y="3658159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9AC5A5D1-FCF9-5B41-9852-E5A552CB0EE5}"/>
              </a:ext>
            </a:extLst>
          </p:cNvPr>
          <p:cNvSpPr/>
          <p:nvPr/>
        </p:nvSpPr>
        <p:spPr bwMode="auto">
          <a:xfrm>
            <a:off x="3374399" y="210593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F49C518-0607-D74D-A369-DAEDED1043B4}"/>
              </a:ext>
            </a:extLst>
          </p:cNvPr>
          <p:cNvSpPr/>
          <p:nvPr/>
        </p:nvSpPr>
        <p:spPr bwMode="auto">
          <a:xfrm>
            <a:off x="3045576" y="278716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E17644F-6396-9E44-8450-01A3D69D8B86}"/>
              </a:ext>
            </a:extLst>
          </p:cNvPr>
          <p:cNvSpPr/>
          <p:nvPr/>
        </p:nvSpPr>
        <p:spPr bwMode="auto">
          <a:xfrm>
            <a:off x="6629400" y="504387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3DDC133C-DE18-E54B-8EE4-CEFA97D3879A}"/>
              </a:ext>
            </a:extLst>
          </p:cNvPr>
          <p:cNvSpPr/>
          <p:nvPr/>
        </p:nvSpPr>
        <p:spPr bwMode="auto">
          <a:xfrm>
            <a:off x="7775298" y="2029408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5A588C87-B5E1-7C4D-93A3-3423EB3BE907}"/>
              </a:ext>
            </a:extLst>
          </p:cNvPr>
          <p:cNvSpPr/>
          <p:nvPr/>
        </p:nvSpPr>
        <p:spPr bwMode="auto">
          <a:xfrm>
            <a:off x="7515225" y="288314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B8F214D-5242-8843-9509-5762937D6626}"/>
              </a:ext>
            </a:extLst>
          </p:cNvPr>
          <p:cNvSpPr/>
          <p:nvPr/>
        </p:nvSpPr>
        <p:spPr bwMode="auto">
          <a:xfrm>
            <a:off x="7289006" y="358140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BE9583FF-9A7F-F947-AAFE-3F6422EC1068}"/>
              </a:ext>
            </a:extLst>
          </p:cNvPr>
          <p:cNvSpPr/>
          <p:nvPr/>
        </p:nvSpPr>
        <p:spPr bwMode="auto">
          <a:xfrm>
            <a:off x="6972300" y="437817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49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B78D-B74B-3541-8015-BB7ABC67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5AE3-5BD6-8E4F-825B-7320C3DC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6705600" cy="4114800"/>
          </a:xfrm>
        </p:spPr>
        <p:txBody>
          <a:bodyPr/>
          <a:lstStyle/>
          <a:p>
            <a:r>
              <a:rPr lang="en-US" dirty="0"/>
              <a:t>We iteratively modify the analysis to reduce the cost function so that all grid points are as close as possible to observations and the first guess</a:t>
            </a:r>
          </a:p>
          <a:p>
            <a:r>
              <a:rPr lang="en-US" dirty="0"/>
              <a:t>Only as good as the first guess, quality of observations, and the covariance assumptions.</a:t>
            </a:r>
          </a:p>
          <a:p>
            <a:r>
              <a:rPr lang="en-US" dirty="0"/>
              <a:t>Does not consider consistency in time</a:t>
            </a:r>
          </a:p>
        </p:txBody>
      </p:sp>
    </p:spTree>
    <p:extLst>
      <p:ext uri="{BB962C8B-B14F-4D97-AF65-F5344CB8AC3E}">
        <p14:creationId xmlns:p14="http://schemas.microsoft.com/office/powerpoint/2010/main" val="620782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45A98-ACBC-4A5A-EA68-E08DF3BB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05" y="1409700"/>
            <a:ext cx="7772400" cy="1143000"/>
          </a:xfrm>
        </p:spPr>
        <p:txBody>
          <a:bodyPr/>
          <a:lstStyle/>
          <a:p>
            <a:r>
              <a:rPr lang="en-US" dirty="0"/>
              <a:t>How do we create analysis that match the EVOLUTION of the real atmosphere, not just what is happening at one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2DC96-4903-006F-BE0A-9C3BFB2A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3848100"/>
            <a:ext cx="1219200" cy="1752600"/>
          </a:xfrm>
        </p:spPr>
        <p:txBody>
          <a:bodyPr/>
          <a:lstStyle/>
          <a:p>
            <a:pPr marL="0" indent="0">
              <a:buNone/>
            </a:pPr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4906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66F5-0A04-8E4E-9AC4-8ACD40D2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4DVAR:  Used by ECMWF, UKMET, CMC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A4916E7-286E-5044-BD2C-38239FA43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1200"/>
            <a:ext cx="7836694" cy="4038619"/>
          </a:xfrm>
        </p:spPr>
      </p:pic>
    </p:spTree>
    <p:extLst>
      <p:ext uri="{BB962C8B-B14F-4D97-AF65-F5344CB8AC3E}">
        <p14:creationId xmlns:p14="http://schemas.microsoft.com/office/powerpoint/2010/main" val="2638867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31FD3D6-72C7-4441-86C1-B62DE8F03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4DVAR:  Four Dimension Variational Data Assimilation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24C9E03F-2C8E-3B4D-A7D3-E911D2368B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Tries to optimize analyses at MULTIPLE TIMES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duplicate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observed evolution over time as well as the situation at a single (initialization)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the model itself as a data assimilation tool.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443495F-80C3-088A-532E-3B70588E3870}"/>
              </a:ext>
            </a:extLst>
          </p:cNvPr>
          <p:cNvSpPr/>
          <p:nvPr/>
        </p:nvSpPr>
        <p:spPr bwMode="auto">
          <a:xfrm>
            <a:off x="283056" y="3355032"/>
            <a:ext cx="12954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EEBFC-7069-9C74-2B7B-FE96F2EDC5F3}"/>
              </a:ext>
            </a:extLst>
          </p:cNvPr>
          <p:cNvSpPr txBox="1"/>
          <p:nvPr/>
        </p:nvSpPr>
        <p:spPr>
          <a:xfrm>
            <a:off x="342901" y="4157365"/>
            <a:ext cx="1447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Earlier model forecast</a:t>
            </a:r>
          </a:p>
        </p:txBody>
      </p:sp>
    </p:spTree>
    <p:extLst>
      <p:ext uri="{BB962C8B-B14F-4D97-AF65-F5344CB8AC3E}">
        <p14:creationId xmlns:p14="http://schemas.microsoft.com/office/powerpoint/2010/main" val="3772083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4DVAR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</a:t>
            </a:r>
            <a:r>
              <a:rPr lang="en-US" sz="2000" dirty="0"/>
              <a:t>all </a:t>
            </a:r>
            <a:r>
              <a:rPr lang="en-US" sz="2000" dirty="0" err="1"/>
              <a:t>obs</a:t>
            </a:r>
            <a:r>
              <a:rPr lang="en-US" sz="2000" dirty="0"/>
              <a:t>/</a:t>
            </a:r>
            <a:r>
              <a:rPr lang="en-US" sz="2000" b="1" dirty="0"/>
              <a:t>all times</a:t>
            </a:r>
            <a:r>
              <a:rPr lang="en-US" sz="2000" dirty="0"/>
              <a:t>	All fields, grid points, </a:t>
            </a:r>
            <a:r>
              <a:rPr lang="en-US" sz="2000" b="1" dirty="0"/>
              <a:t>all times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0BD8F-8911-5E17-1809-CD6DCC2C26E5}"/>
              </a:ext>
            </a:extLst>
          </p:cNvPr>
          <p:cNvSpPr txBox="1"/>
          <p:nvPr/>
        </p:nvSpPr>
        <p:spPr>
          <a:xfrm>
            <a:off x="1295400" y="5867400"/>
            <a:ext cx="7301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times includes all times during the assimilation period</a:t>
            </a:r>
          </a:p>
        </p:txBody>
      </p:sp>
    </p:spTree>
    <p:extLst>
      <p:ext uri="{BB962C8B-B14F-4D97-AF65-F5344CB8AC3E}">
        <p14:creationId xmlns:p14="http://schemas.microsoft.com/office/powerpoint/2010/main" val="1514295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51364A-9C7B-3042-A6A6-F1A5A85C0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 Components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This is complex!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BDC25A18-D51D-FB4F-8C96-2BE51C5B0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Full non-linear model (e.g., WRF, GFS)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Tangent linear version </a:t>
            </a:r>
            <a:r>
              <a:rPr lang="en-US" altLang="en-US" dirty="0">
                <a:ea typeface="ＭＳ Ｐゴシック" panose="020B0600070205080204" pitchFamily="34" charset="-128"/>
              </a:rPr>
              <a:t>of the full model (linearized version of the forecast model)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Adjoint of the tangent linear model </a:t>
            </a:r>
            <a:r>
              <a:rPr lang="en-US" altLang="en-US" dirty="0">
                <a:ea typeface="ＭＳ Ｐゴシック" panose="020B0600070205080204" pitchFamily="34" charset="-128"/>
              </a:rPr>
              <a:t>-which allows one to integrate the model </a:t>
            </a:r>
            <a:r>
              <a:rPr lang="en-US" alt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backwards</a:t>
            </a:r>
            <a:r>
              <a:rPr lang="en-US" altLang="en-US" dirty="0">
                <a:ea typeface="ＭＳ Ｐゴシック" panose="020B0600070205080204" pitchFamily="34" charset="-128"/>
              </a:rPr>
              <a:t>.  </a:t>
            </a:r>
            <a:r>
              <a:rPr lang="en-US" altLang="en-US" b="1" dirty="0">
                <a:ea typeface="ＭＳ Ｐゴシック" panose="020B0600070205080204" pitchFamily="34" charset="-128"/>
              </a:rPr>
              <a:t>Tells sensitivity of forecast to the initialization.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2022956" y="2554932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80F06FC-A0B3-7244-8AB7-7BA11BDDD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3107FF06-B339-F948-976B-30E59070A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6858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Weather observations are made throughout the world and the data is distributed in real time.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types of data and networks, including: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Surface observations from many sources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Radiosondes and radar profilers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Fixed and drifting buoys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Ship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Aircraft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Satellite soundings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Cloud and water vapor track winds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Radar and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erson holding a balloon&#10;&#10;Description automatically generated with medium confidence">
            <a:extLst>
              <a:ext uri="{FF2B5EF4-FFF2-40B4-BE49-F238E27FC236}">
                <a16:creationId xmlns:a16="http://schemas.microsoft.com/office/drawing/2014/main" id="{2D454B90-566D-284F-A96E-FA5BDEB92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8" r="39999"/>
          <a:stretch/>
        </p:blipFill>
        <p:spPr>
          <a:xfrm>
            <a:off x="7162800" y="1473820"/>
            <a:ext cx="17526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6B71-9BFE-B345-A992-4B210442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4DVAR works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0748AFCC-3FC7-D444-9036-78D8ED9A1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8370" y="1981200"/>
            <a:ext cx="5043230" cy="39270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E3646-9744-4743-8FC3-AFE82CED4F10}"/>
              </a:ext>
            </a:extLst>
          </p:cNvPr>
          <p:cNvSpPr txBox="1"/>
          <p:nvPr/>
        </p:nvSpPr>
        <p:spPr>
          <a:xfrm>
            <a:off x="152400" y="1600200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Complete full model run from -12h to 0 </a:t>
            </a:r>
            <a:r>
              <a:rPr lang="en-US" b="1" dirty="0" err="1"/>
              <a:t>hr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Note errors at -6 and 0 </a:t>
            </a:r>
            <a:r>
              <a:rPr lang="en-US" dirty="0" err="1"/>
              <a:t>hr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Using adjoint, determine modifications at -12 that would improve forecast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forward again, noting errors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backward against to find adjustments at -12h that will improve things</a:t>
            </a:r>
          </a:p>
        </p:txBody>
      </p:sp>
    </p:spTree>
    <p:extLst>
      <p:ext uri="{BB962C8B-B14F-4D97-AF65-F5344CB8AC3E}">
        <p14:creationId xmlns:p14="http://schemas.microsoft.com/office/powerpoint/2010/main" val="16403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1832456" y="2586194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76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FA0DE6A-19D6-9D44-80E5-F2AC74FEA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2BBDC485-80DD-DB45-9E3D-F3AC1C4971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44663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Typical runs the model back and forth during an initialization period (6-12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), roughly ten times.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Substantial computational cost.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Currently used by ECMWF, CMC, UKMET, and US Navy.  NOT NCEP.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D0EF-38DA-5345-839B-CF25294B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Leading Global Centers Use 4DVAR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55C5-408B-B441-A35E-3AFE0B1D6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33600"/>
            <a:ext cx="3124200" cy="3886200"/>
          </a:xfrm>
        </p:spPr>
        <p:txBody>
          <a:bodyPr/>
          <a:lstStyle/>
          <a:p>
            <a:r>
              <a:rPr lang="en-US" dirty="0"/>
              <a:t>ECMWF</a:t>
            </a:r>
          </a:p>
          <a:p>
            <a:r>
              <a:rPr lang="en-US" dirty="0"/>
              <a:t>UKMET</a:t>
            </a:r>
          </a:p>
          <a:p>
            <a:r>
              <a:rPr lang="en-US" dirty="0"/>
              <a:t>CMC</a:t>
            </a:r>
          </a:p>
          <a:p>
            <a:r>
              <a:rPr lang="en-US" dirty="0"/>
              <a:t>And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F578C-0090-654A-A9DB-0DF14035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000"/>
          <a:stretch/>
        </p:blipFill>
        <p:spPr>
          <a:xfrm>
            <a:off x="2895600" y="2057400"/>
            <a:ext cx="578555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6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EAFB-C5A1-A359-234C-BF690729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2063CAD-B7DA-C334-828A-E35B76074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257300"/>
            <a:ext cx="8686800" cy="4343400"/>
          </a:xfrm>
        </p:spPr>
      </p:pic>
    </p:spTree>
    <p:extLst>
      <p:ext uri="{BB962C8B-B14F-4D97-AF65-F5344CB8AC3E}">
        <p14:creationId xmlns:p14="http://schemas.microsoft.com/office/powerpoint/2010/main" val="742760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830EB-A300-515D-B904-17E724A7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Ensemble-Based Data Assimilation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597A0-92B2-3329-BE24-5462373F8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172" y="1905000"/>
            <a:ext cx="8153400" cy="4114800"/>
          </a:xfrm>
        </p:spPr>
        <p:txBody>
          <a:bodyPr/>
          <a:lstStyle/>
          <a:p>
            <a:r>
              <a:rPr lang="en-US" dirty="0"/>
              <a:t>Virtually all major NWP centers run ensembles of many forecasts (e.g., GEFS at NOAA/NWS/NCEP)</a:t>
            </a:r>
          </a:p>
          <a:p>
            <a:r>
              <a:rPr lang="en-US" b="1" dirty="0"/>
              <a:t>Can use ensembles to do data assimilation.</a:t>
            </a:r>
          </a:p>
          <a:p>
            <a:r>
              <a:rPr lang="en-US" dirty="0"/>
              <a:t>Many of the new assimilation systems use ensemble data assimilation…along with GSI or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Ensembles can provide correlations between variables and between surrounding grid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40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CE5908D-75FF-6C4F-BCA3-475B55238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Remember this?  Ensembles can help do this better</a:t>
            </a:r>
          </a:p>
        </p:txBody>
      </p:sp>
      <p:pic>
        <p:nvPicPr>
          <p:cNvPr id="38914" name="Content Placeholder 3" descr="3DVAR_T.gif">
            <a:extLst>
              <a:ext uri="{FF2B5EF4-FFF2-40B4-BE49-F238E27FC236}">
                <a16:creationId xmlns:a16="http://schemas.microsoft.com/office/drawing/2014/main" id="{7C177E13-411A-2041-894A-ED2D295AD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0" r="-19260"/>
          <a:stretch>
            <a:fillRect/>
          </a:stretch>
        </p:blipFill>
        <p:spPr>
          <a:xfrm>
            <a:off x="533400" y="25146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609091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4D33-01E5-B341-A82F-D0EB3D43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14A81-B9E7-9D4D-A5CB-A0FE94735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34"/>
          <a:stretch/>
        </p:blipFill>
        <p:spPr>
          <a:xfrm>
            <a:off x="421481" y="1219200"/>
            <a:ext cx="8425591" cy="4953000"/>
          </a:xfrm>
        </p:spPr>
      </p:pic>
    </p:spTree>
    <p:extLst>
      <p:ext uri="{BB962C8B-B14F-4D97-AF65-F5344CB8AC3E}">
        <p14:creationId xmlns:p14="http://schemas.microsoft.com/office/powerpoint/2010/main" val="3921012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8EB-260A-3246-A05C-228C5DCF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04800"/>
            <a:ext cx="8610600" cy="12192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Multiple Grids at One Time Can Allow You to Calculate Correlations (covariances) Between Grid Points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7AF90A46-2791-E64F-B0E5-29B2559D2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757362"/>
            <a:ext cx="3106158" cy="4114800"/>
          </a:xfrm>
        </p:spPr>
      </p:pic>
      <p:pic>
        <p:nvPicPr>
          <p:cNvPr id="6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D6F2E7-A134-CF49-BACD-81C98EF8A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49158" y="1757362"/>
            <a:ext cx="310615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09EA9F-797B-824A-B931-267EDB8B5AC7}"/>
              </a:ext>
            </a:extLst>
          </p:cNvPr>
          <p:cNvCxnSpPr/>
          <p:nvPr/>
        </p:nvCxnSpPr>
        <p:spPr bwMode="auto">
          <a:xfrm>
            <a:off x="1600200" y="54864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F5787D-8951-CF44-A400-843E50F9220D}"/>
              </a:ext>
            </a:extLst>
          </p:cNvPr>
          <p:cNvSpPr txBox="1"/>
          <p:nvPr/>
        </p:nvSpPr>
        <p:spPr>
          <a:xfrm>
            <a:off x="7348173" y="5255567"/>
            <a:ext cx="141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at another grid point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00072F-3996-C74B-BDF0-C3722F9F28DC}"/>
              </a:ext>
            </a:extLst>
          </p:cNvPr>
          <p:cNvCxnSpPr/>
          <p:nvPr/>
        </p:nvCxnSpPr>
        <p:spPr bwMode="auto">
          <a:xfrm>
            <a:off x="1640316" y="36576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844113-4A78-DB4D-AE83-C397CE62A1AD}"/>
              </a:ext>
            </a:extLst>
          </p:cNvPr>
          <p:cNvSpPr txBox="1"/>
          <p:nvPr/>
        </p:nvSpPr>
        <p:spPr>
          <a:xfrm>
            <a:off x="7365207" y="2910362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Values at a point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08FA6C-0797-244A-B3AB-16DC87C25069}"/>
              </a:ext>
            </a:extLst>
          </p:cNvPr>
          <p:cNvCxnSpPr>
            <a:cxnSpLocks/>
          </p:cNvCxnSpPr>
          <p:nvPr/>
        </p:nvCxnSpPr>
        <p:spPr bwMode="auto">
          <a:xfrm>
            <a:off x="7848600" y="3887316"/>
            <a:ext cx="0" cy="1368251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AF0155-18C4-184F-AA00-4141CED3DAC2}"/>
              </a:ext>
            </a:extLst>
          </p:cNvPr>
          <p:cNvSpPr txBox="1"/>
          <p:nvPr/>
        </p:nvSpPr>
        <p:spPr>
          <a:xfrm>
            <a:off x="7467600" y="418454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Can compute correlation between them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3D557-240B-9723-3EB5-FCCE9AA950E8}"/>
              </a:ext>
            </a:extLst>
          </p:cNvPr>
          <p:cNvSpPr txBox="1"/>
          <p:nvPr/>
        </p:nvSpPr>
        <p:spPr>
          <a:xfrm>
            <a:off x="762000" y="6015335"/>
            <a:ext cx="5690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Different ensemble members at some time</a:t>
            </a:r>
          </a:p>
        </p:txBody>
      </p:sp>
    </p:spTree>
    <p:extLst>
      <p:ext uri="{BB962C8B-B14F-4D97-AF65-F5344CB8AC3E}">
        <p14:creationId xmlns:p14="http://schemas.microsoft.com/office/powerpoint/2010/main" val="1939551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12D2CD3-D076-3648-AFA1-38CBD756C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5613"/>
            <a:ext cx="7772400" cy="914400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Mesoscale Covariances From An Ensemble</a:t>
            </a:r>
          </a:p>
        </p:txBody>
      </p:sp>
      <p:pic>
        <p:nvPicPr>
          <p:cNvPr id="44034" name="Picture 3" descr="200401241204">
            <a:extLst>
              <a:ext uri="{FF2B5EF4-FFF2-40B4-BE49-F238E27FC236}">
                <a16:creationId xmlns:a16="http://schemas.microsoft.com/office/drawing/2014/main" id="{C64F9964-A8C7-C64B-87A5-1693E2DD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30438"/>
            <a:ext cx="4195763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pscz">
            <a:extLst>
              <a:ext uri="{FF2B5EF4-FFF2-40B4-BE49-F238E27FC236}">
                <a16:creationId xmlns:a16="http://schemas.microsoft.com/office/drawing/2014/main" id="{373E854C-CC42-134C-93B9-60B924A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4419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>
            <a:extLst>
              <a:ext uri="{FF2B5EF4-FFF2-40B4-BE49-F238E27FC236}">
                <a16:creationId xmlns:a16="http://schemas.microsoft.com/office/drawing/2014/main" id="{C15EF2D1-6FAC-A947-852E-9AEA7E3D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Camano Island Radar</a:t>
            </a:r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id="{BC5FBB67-E207-7F4C-A2F1-DB5B8D8AF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|V</a:t>
            </a:r>
            <a:r>
              <a:rPr lang="en-US" altLang="en-US" sz="2400" baseline="-25000"/>
              <a:t>950</a:t>
            </a:r>
            <a:r>
              <a:rPr lang="en-US" altLang="en-US" sz="2400"/>
              <a:t>|-q</a:t>
            </a:r>
            <a:r>
              <a:rPr lang="en-US" altLang="en-US" sz="2400" baseline="-25000"/>
              <a:t>r</a:t>
            </a:r>
            <a:r>
              <a:rPr lang="en-US" altLang="en-US" sz="2400"/>
              <a:t> covariance</a:t>
            </a:r>
          </a:p>
        </p:txBody>
      </p:sp>
      <p:sp>
        <p:nvSpPr>
          <p:cNvPr id="44038" name="Text Box 7">
            <a:extLst>
              <a:ext uri="{FF2B5EF4-FFF2-40B4-BE49-F238E27FC236}">
                <a16:creationId xmlns:a16="http://schemas.microsoft.com/office/drawing/2014/main" id="{AE27392A-A88E-D949-939F-E215714D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600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12 Z January 24, 2004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D02D53C-7E8D-7540-AD00-DDB5B2E2B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4F41062-D273-B942-B85E-C25FA86BA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535" y="614854"/>
            <a:ext cx="7950065" cy="555734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FC969C2-DF30-4041-8E6B-57E693143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Surface Pressure Covariance from Ensembles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936622D2-FC08-E246-A588-C53AD0D4C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150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Ocean</a:t>
            </a:r>
          </a:p>
        </p:txBody>
      </p:sp>
      <p:sp>
        <p:nvSpPr>
          <p:cNvPr id="45059" name="Text Box 4">
            <a:extLst>
              <a:ext uri="{FF2B5EF4-FFF2-40B4-BE49-F238E27FC236}">
                <a16:creationId xmlns:a16="http://schemas.microsoft.com/office/drawing/2014/main" id="{BEA6D538-235F-E744-8F9D-325228B1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715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Land</a:t>
            </a:r>
          </a:p>
        </p:txBody>
      </p:sp>
      <p:pic>
        <p:nvPicPr>
          <p:cNvPr id="45060" name="Picture 5" descr="mlcov">
            <a:extLst>
              <a:ext uri="{FF2B5EF4-FFF2-40B4-BE49-F238E27FC236}">
                <a16:creationId xmlns:a16="http://schemas.microsoft.com/office/drawing/2014/main" id="{131C2D92-CF71-8C40-9C3B-67DCC2EC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mocov">
            <a:extLst>
              <a:ext uri="{FF2B5EF4-FFF2-40B4-BE49-F238E27FC236}">
                <a16:creationId xmlns:a16="http://schemas.microsoft.com/office/drawing/2014/main" id="{B00681F3-73EB-0D49-83D5-1C82D81A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5800" y="39095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Ensemble Can Produce More Physical Covariances</a:t>
            </a:r>
          </a:p>
        </p:txBody>
      </p:sp>
      <p:sp>
        <p:nvSpPr>
          <p:cNvPr id="46082" name="Arc 4">
            <a:extLst>
              <a:ext uri="{FF2B5EF4-FFF2-40B4-BE49-F238E27FC236}">
                <a16:creationId xmlns:a16="http://schemas.microsoft.com/office/drawing/2014/main" id="{9560F5A0-0168-6E4A-8C86-306554DF9252}"/>
              </a:ext>
            </a:extLst>
          </p:cNvPr>
          <p:cNvSpPr>
            <a:spLocks/>
          </p:cNvSpPr>
          <p:nvPr/>
        </p:nvSpPr>
        <p:spPr bwMode="auto">
          <a:xfrm rot="5921969">
            <a:off x="563563" y="2035175"/>
            <a:ext cx="2317750" cy="2667000"/>
          </a:xfrm>
          <a:custGeom>
            <a:avLst/>
            <a:gdLst>
              <a:gd name="T0" fmla="*/ 0 w 19970"/>
              <a:gd name="T1" fmla="*/ 0 h 21600"/>
              <a:gd name="T2" fmla="*/ 2147483646 w 19970"/>
              <a:gd name="T3" fmla="*/ 2147483646 h 21600"/>
              <a:gd name="T4" fmla="*/ 0 w 19970"/>
              <a:gd name="T5" fmla="*/ 2147483646 h 21600"/>
              <a:gd name="T6" fmla="*/ 0 60000 65536"/>
              <a:gd name="T7" fmla="*/ 0 60000 65536"/>
              <a:gd name="T8" fmla="*/ 0 60000 65536"/>
              <a:gd name="T9" fmla="*/ 0 w 19970"/>
              <a:gd name="T10" fmla="*/ 0 h 21600"/>
              <a:gd name="T11" fmla="*/ 19970 w 19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70" h="21600" fill="none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</a:path>
              <a:path w="19970" h="21600" stroke="0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Arc 5">
            <a:extLst>
              <a:ext uri="{FF2B5EF4-FFF2-40B4-BE49-F238E27FC236}">
                <a16:creationId xmlns:a16="http://schemas.microsoft.com/office/drawing/2014/main" id="{E26AC234-7F76-D84E-A74E-FD7ED95362EB}"/>
              </a:ext>
            </a:extLst>
          </p:cNvPr>
          <p:cNvSpPr>
            <a:spLocks/>
          </p:cNvSpPr>
          <p:nvPr/>
        </p:nvSpPr>
        <p:spPr bwMode="auto">
          <a:xfrm rot="5921969">
            <a:off x="4887119" y="1988344"/>
            <a:ext cx="2220912" cy="2667000"/>
          </a:xfrm>
          <a:custGeom>
            <a:avLst/>
            <a:gdLst>
              <a:gd name="T0" fmla="*/ 0 w 19135"/>
              <a:gd name="T1" fmla="*/ 0 h 21600"/>
              <a:gd name="T2" fmla="*/ 2147483646 w 19135"/>
              <a:gd name="T3" fmla="*/ 2147483646 h 21600"/>
              <a:gd name="T4" fmla="*/ 0 w 19135"/>
              <a:gd name="T5" fmla="*/ 2147483646 h 21600"/>
              <a:gd name="T6" fmla="*/ 0 60000 65536"/>
              <a:gd name="T7" fmla="*/ 0 60000 65536"/>
              <a:gd name="T8" fmla="*/ 0 60000 65536"/>
              <a:gd name="T9" fmla="*/ 0 w 19135"/>
              <a:gd name="T10" fmla="*/ 0 h 21600"/>
              <a:gd name="T11" fmla="*/ 19135 w 191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35" h="21600" fill="none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</a:path>
              <a:path w="19135" h="21600" stroke="0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AutoShape 6">
            <a:extLst>
              <a:ext uri="{FF2B5EF4-FFF2-40B4-BE49-F238E27FC236}">
                <a16:creationId xmlns:a16="http://schemas.microsoft.com/office/drawing/2014/main" id="{EF7EE250-F607-1240-A4AE-0C2674024EBA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3048000" y="2667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5" name="AutoShape 7">
            <a:extLst>
              <a:ext uri="{FF2B5EF4-FFF2-40B4-BE49-F238E27FC236}">
                <a16:creationId xmlns:a16="http://schemas.microsoft.com/office/drawing/2014/main" id="{5B3A5F97-4EFD-554A-845C-46CB893924A0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16764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6" name="AutoShape 8">
            <a:extLst>
              <a:ext uri="{FF2B5EF4-FFF2-40B4-BE49-F238E27FC236}">
                <a16:creationId xmlns:a16="http://schemas.microsoft.com/office/drawing/2014/main" id="{50D90A5E-7842-174A-8261-58091C3DA4CB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60198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7" name="AutoShape 9">
            <a:extLst>
              <a:ext uri="{FF2B5EF4-FFF2-40B4-BE49-F238E27FC236}">
                <a16:creationId xmlns:a16="http://schemas.microsoft.com/office/drawing/2014/main" id="{DE163DF6-0A14-4F49-9423-8A7A4C07DF94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7315200" y="25908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2609949">
            <a:off x="6400799" y="2008653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2133600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57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3DVAR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257800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Ensemble-based</a:t>
            </a:r>
          </a:p>
        </p:txBody>
      </p:sp>
      <p:sp>
        <p:nvSpPr>
          <p:cNvPr id="2" name="Arc 4">
            <a:extLst>
              <a:ext uri="{FF2B5EF4-FFF2-40B4-BE49-F238E27FC236}">
                <a16:creationId xmlns:a16="http://schemas.microsoft.com/office/drawing/2014/main" id="{AF3A788C-EC4C-6CE4-586C-A61F918B694F}"/>
              </a:ext>
            </a:extLst>
          </p:cNvPr>
          <p:cNvSpPr>
            <a:spLocks/>
          </p:cNvSpPr>
          <p:nvPr/>
        </p:nvSpPr>
        <p:spPr bwMode="auto">
          <a:xfrm rot="5921969">
            <a:off x="5195888" y="2324099"/>
            <a:ext cx="2317750" cy="2667000"/>
          </a:xfrm>
          <a:custGeom>
            <a:avLst/>
            <a:gdLst>
              <a:gd name="T0" fmla="*/ 0 w 19970"/>
              <a:gd name="T1" fmla="*/ 0 h 21600"/>
              <a:gd name="T2" fmla="*/ 2147483646 w 19970"/>
              <a:gd name="T3" fmla="*/ 2147483646 h 21600"/>
              <a:gd name="T4" fmla="*/ 0 w 19970"/>
              <a:gd name="T5" fmla="*/ 2147483646 h 21600"/>
              <a:gd name="T6" fmla="*/ 0 60000 65536"/>
              <a:gd name="T7" fmla="*/ 0 60000 65536"/>
              <a:gd name="T8" fmla="*/ 0 60000 65536"/>
              <a:gd name="T9" fmla="*/ 0 w 19970"/>
              <a:gd name="T10" fmla="*/ 0 h 21600"/>
              <a:gd name="T11" fmla="*/ 19970 w 19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70" h="21600" fill="none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</a:path>
              <a:path w="19970" h="21600" stroke="0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30EB304D-697C-6C4F-9EA0-2423EBC2A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Hybrid Data Assimilation:  Now Used in GFS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D5F5B218-F10C-4F4E-ABA8-A7AC5DB73C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362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Uses 3DVAR/GSI and ensemble-based spatial covariances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covariances from the relatively large GFS ensemble in 3DVAR to spread out “innovations” or alterations of the analysis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3478ED5E-0388-DD40-BC82-7B5F8F387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0" name="Picture 2" descr="GFS_HybridEnKF3DVAR.gif">
            <a:extLst>
              <a:ext uri="{FF2B5EF4-FFF2-40B4-BE49-F238E27FC236}">
                <a16:creationId xmlns:a16="http://schemas.microsoft.com/office/drawing/2014/main" id="{822E9C79-B051-E54E-BC9C-A658CB8F6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02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94F83C93-F48E-B046-8EA3-DC4AD9A5D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656" y="452437"/>
            <a:ext cx="8160544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Latest NCEP Advance: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ENVAR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C695A42D-0F91-EE40-BA58-86E59B7572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8656" y="1577294"/>
            <a:ext cx="8160544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 ensemble-based </a:t>
            </a:r>
            <a:r>
              <a:rPr lang="en-US" altLang="en-US" b="1" dirty="0">
                <a:ea typeface="ＭＳ Ｐゴシック" panose="020B0600070205080204" pitchFamily="34" charset="-128"/>
              </a:rPr>
              <a:t>temporal covariances </a:t>
            </a:r>
            <a:r>
              <a:rPr lang="en-US" altLang="en-US" dirty="0">
                <a:ea typeface="ＭＳ Ｐゴシック" panose="020B0600070205080204" pitchFamily="34" charset="-128"/>
              </a:rPr>
              <a:t>to spread impact of observations over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Alternative to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Now operational.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some of the properties of 4DVAR (adjusts to model evolution)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not use the tangent linear or adjoint model.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Not as good as 4DVAR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A206E-F3BD-E963-6766-0366E24A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Initialization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5EF3-8B0B-8CB5-FDF7-F2110AD8A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6096000" cy="4114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Objective analysis/data assimilation produces the </a:t>
            </a:r>
            <a:r>
              <a:rPr lang="en-US" b="1" dirty="0">
                <a:solidFill>
                  <a:schemeClr val="accent2"/>
                </a:solidFill>
              </a:rPr>
              <a:t>model initialization</a:t>
            </a:r>
            <a:r>
              <a:rPr lang="en-US" dirty="0">
                <a:solidFill>
                  <a:schemeClr val="accent2"/>
                </a:solidFill>
              </a:rPr>
              <a:t>:  a physically consistent 3D description of the atmosphere at a specific time.</a:t>
            </a:r>
          </a:p>
          <a:p>
            <a:r>
              <a:rPr lang="en-US" dirty="0">
                <a:solidFill>
                  <a:schemeClr val="accent2"/>
                </a:solidFill>
              </a:rPr>
              <a:t>We are now ready for the next step: </a:t>
            </a:r>
            <a:r>
              <a:rPr lang="en-US" b="1" dirty="0"/>
              <a:t>Model Integration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D7E2EB-5CB2-4FF3-4AFB-3FF421880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5"/>
          <a:stretch/>
        </p:blipFill>
        <p:spPr bwMode="auto">
          <a:xfrm>
            <a:off x="6562280" y="2193926"/>
            <a:ext cx="2316396" cy="321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020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5ACE-0698-AA4C-8597-E17BB8AD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Integration Requires the Initialization Plus: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6AD52-82DF-7044-BB26-6797D43F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239000" cy="3200400"/>
          </a:xfrm>
        </p:spPr>
        <p:txBody>
          <a:bodyPr/>
          <a:lstStyle/>
          <a:p>
            <a:r>
              <a:rPr lang="en-US" dirty="0"/>
              <a:t>Basic dynamical equations (primitive equations)</a:t>
            </a:r>
          </a:p>
          <a:p>
            <a:r>
              <a:rPr lang="en-US" dirty="0"/>
              <a:t>Model physics, including parameterizations</a:t>
            </a:r>
          </a:p>
          <a:p>
            <a:r>
              <a:rPr lang="en-US" dirty="0"/>
              <a:t>Methods for solving the equations numerically</a:t>
            </a:r>
          </a:p>
          <a:p>
            <a:r>
              <a:rPr lang="en-US" dirty="0"/>
              <a:t>Computer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0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4C21-E1EA-BE3B-951E-60E2E06E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57500"/>
            <a:ext cx="7772400" cy="1143000"/>
          </a:xfrm>
        </p:spPr>
        <p:txBody>
          <a:bodyPr/>
          <a:lstStyle/>
          <a:p>
            <a:r>
              <a:rPr lang="en-US" dirty="0"/>
              <a:t>Represents an </a:t>
            </a:r>
            <a:r>
              <a:rPr lang="en-US" b="1" dirty="0"/>
              <a:t>initial value problem</a:t>
            </a:r>
            <a:r>
              <a:rPr lang="en-US" dirty="0"/>
              <a:t>, in which the solution to a time-dependent set of differential equations depends on the initial state.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961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25DA-0A80-404C-B0A2-34DE76E4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0"/>
            <a:ext cx="2743200" cy="50292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Modern NWP Models Are Based on the Primitive Equations: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Conservation Laws for Mass, Momentum, Energy, and Moisture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C85DC5-1164-5C44-B803-FCF9C74AB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52000"/>
                    </a14:imgEffect>
                  </a14:imgLayer>
                </a14:imgProps>
              </a:ext>
            </a:extLst>
          </a:blip>
          <a:srcRect t="1302" b="3668"/>
          <a:stretch/>
        </p:blipFill>
        <p:spPr>
          <a:xfrm>
            <a:off x="2978944" y="533400"/>
            <a:ext cx="5994022" cy="5791200"/>
          </a:xfrm>
        </p:spPr>
      </p:pic>
    </p:spTree>
    <p:extLst>
      <p:ext uri="{BB962C8B-B14F-4D97-AF65-F5344CB8AC3E}">
        <p14:creationId xmlns:p14="http://schemas.microsoft.com/office/powerpoint/2010/main" val="944780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6A97-67F0-7A41-A4D3-C9F5E03C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9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Primitive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EAB7-762B-FD4F-AE24-6A6401020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1407318"/>
            <a:ext cx="8616461" cy="4043363"/>
          </a:xfrm>
        </p:spPr>
        <p:txBody>
          <a:bodyPr/>
          <a:lstStyle/>
          <a:p>
            <a:r>
              <a:rPr lang="en-US" dirty="0"/>
              <a:t>There are 7 equations and 7 unknowns/dependent variables: u, v, w, T, q,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dirty="0"/>
              <a:t>, p</a:t>
            </a:r>
          </a:p>
          <a:p>
            <a:r>
              <a:rPr lang="en-US" b="1" dirty="0"/>
              <a:t>Can solve this </a:t>
            </a:r>
            <a:r>
              <a:rPr lang="en-US" dirty="0"/>
              <a:t>if we can express physics terms in terms of known dependent variables (u, v, w, …).  Physics terms include: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, H, E, P</a:t>
            </a:r>
          </a:p>
          <a:p>
            <a:r>
              <a:rPr lang="en-US" dirty="0"/>
              <a:t>Expressing physics terms in terms of resolved dependent variables is an example of </a:t>
            </a:r>
            <a:r>
              <a:rPr lang="en-US" i="1" dirty="0"/>
              <a:t>parameterization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1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72F71AC-6776-3444-939B-47FBE854E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E04A5D8-F2DB-264E-93F7-FC9D77BEB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7" y="792690"/>
            <a:ext cx="7542213" cy="527262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7F27-5F98-B949-AA24-72C649F4B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To Solve the Model Equations We Also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4BB76-7C73-454B-979C-D8F413A29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Suitable initial conditions over the domain</a:t>
            </a:r>
          </a:p>
          <a:p>
            <a:r>
              <a:rPr lang="en-US" dirty="0"/>
              <a:t>Suitable lateral BC at sides, top, and bottom of domain (no lateral BC for global model)</a:t>
            </a:r>
          </a:p>
          <a:p>
            <a:r>
              <a:rPr lang="en-US" dirty="0"/>
              <a:t>A way of numerically integrating the equations, including a suitable grid structure and an approach to solving the differential equations.</a:t>
            </a:r>
          </a:p>
        </p:txBody>
      </p:sp>
    </p:spTree>
    <p:extLst>
      <p:ext uri="{BB962C8B-B14F-4D97-AF65-F5344CB8AC3E}">
        <p14:creationId xmlns:p14="http://schemas.microsoft.com/office/powerpoint/2010/main" val="1579853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482F-1987-C74D-A42F-D92D75FF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90700"/>
            <a:ext cx="2819400" cy="3276600"/>
          </a:xfrm>
        </p:spPr>
        <p:txBody>
          <a:bodyPr/>
          <a:lstStyle/>
          <a:p>
            <a:r>
              <a:rPr lang="en-US" sz="3600" dirty="0"/>
              <a:t>A limited domain simulation required lateral boundary conditions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0B85C826-EC8B-F04C-8EF9-198EDF3B2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457200"/>
            <a:ext cx="6136481" cy="6136481"/>
          </a:xfrm>
        </p:spPr>
      </p:pic>
    </p:spTree>
    <p:extLst>
      <p:ext uri="{BB962C8B-B14F-4D97-AF65-F5344CB8AC3E}">
        <p14:creationId xmlns:p14="http://schemas.microsoft.com/office/powerpoint/2010/main" val="7892122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57EA-BC25-614A-9D27-24F11252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79598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Physics Terms and Parameterizations: Friction or Drag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69AEB-506F-4A45-8D6F-EB3600D6B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4114800"/>
          </a:xfrm>
        </p:spPr>
        <p:txBody>
          <a:bodyPr/>
          <a:lstStyle/>
          <a:p>
            <a:r>
              <a:rPr lang="en-US" sz="2800" dirty="0" err="1"/>
              <a:t>F</a:t>
            </a:r>
            <a:r>
              <a:rPr lang="en-US" sz="2800" baseline="-25000" dirty="0" err="1"/>
              <a:t>x</a:t>
            </a:r>
            <a:r>
              <a:rPr lang="en-US" sz="2800" dirty="0"/>
              <a:t>, </a:t>
            </a:r>
            <a:r>
              <a:rPr lang="en-US" sz="2800" dirty="0" err="1"/>
              <a:t>F</a:t>
            </a:r>
            <a:r>
              <a:rPr lang="en-US" sz="2800" baseline="-25000" dirty="0" err="1"/>
              <a:t>y</a:t>
            </a:r>
            <a:r>
              <a:rPr lang="en-US" sz="2800" dirty="0"/>
              <a:t>:  friction or drag.  The key physics is the vertical transport of momentum by turbulent eddies. Associated with slowing winds in lower atmosphere.</a:t>
            </a:r>
          </a:p>
          <a:p>
            <a:r>
              <a:rPr lang="en-US" sz="2800" dirty="0"/>
              <a:t>Most important near the surface but can be large in wind shear layers aloft (e.g., clear air turbulence)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3111E-6FAB-1C41-943E-930DDE73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3657600"/>
            <a:ext cx="4724400" cy="28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9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3D1D-EE88-B245-BD21-9970DD01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457200"/>
            <a:ext cx="8153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Friction or Drag Due to Turbulent Eddies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ECAA-3EEB-F948-9119-83F85051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828800"/>
            <a:ext cx="8305800" cy="4114800"/>
          </a:xfrm>
        </p:spPr>
        <p:txBody>
          <a:bodyPr/>
          <a:lstStyle/>
          <a:p>
            <a:r>
              <a:rPr lang="en-US" dirty="0"/>
              <a:t>Models can simulate these eddies if they have sufficient resolution (~10-50 m grids)—known as </a:t>
            </a:r>
            <a:r>
              <a:rPr lang="en-US" b="1" dirty="0">
                <a:solidFill>
                  <a:schemeClr val="tx2"/>
                </a:solidFill>
              </a:rPr>
              <a:t>LES (Large Eddy Simulation</a:t>
            </a:r>
            <a:r>
              <a:rPr lang="en-US" b="1" dirty="0"/>
              <a:t>) models</a:t>
            </a:r>
            <a:r>
              <a:rPr lang="en-US" dirty="0"/>
              <a:t>.</a:t>
            </a:r>
          </a:p>
          <a:p>
            <a:r>
              <a:rPr lang="en-US" dirty="0"/>
              <a:t>With typical grid spacings of 3-20 km today, </a:t>
            </a:r>
            <a:r>
              <a:rPr lang="en-US" b="1" dirty="0"/>
              <a:t>need to parameterize in terms of larger-scale variables.</a:t>
            </a:r>
          </a:p>
        </p:txBody>
      </p:sp>
    </p:spTree>
    <p:extLst>
      <p:ext uri="{BB962C8B-B14F-4D97-AF65-F5344CB8AC3E}">
        <p14:creationId xmlns:p14="http://schemas.microsoft.com/office/powerpoint/2010/main" val="2280573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3D1D-EE88-B245-BD21-9970DD01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76200"/>
            <a:ext cx="8153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Friction or Drag Due to Turbulent Eddies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ECAA-3EEB-F948-9119-83F85051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11" y="1212028"/>
            <a:ext cx="7696089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 of parametrization of surface drag, </a:t>
            </a:r>
            <a:r>
              <a:rPr lang="en-US" b="1" dirty="0"/>
              <a:t>Bulk Formula</a:t>
            </a:r>
            <a:r>
              <a:rPr lang="en-US" dirty="0"/>
              <a:t> used at the surface:</a:t>
            </a:r>
          </a:p>
          <a:p>
            <a:pPr marL="457200" lvl="1" indent="0">
              <a:buNone/>
            </a:pPr>
            <a:r>
              <a:rPr lang="en-US" sz="3200" dirty="0"/>
              <a:t>    |</a:t>
            </a:r>
            <a:r>
              <a:rPr lang="en-US" sz="3200" b="1" dirty="0"/>
              <a:t>F</a:t>
            </a:r>
            <a:r>
              <a:rPr lang="en-US" sz="3200" dirty="0"/>
              <a:t>| = a C</a:t>
            </a:r>
            <a:r>
              <a:rPr lang="en-US" sz="3200" baseline="-25000" dirty="0"/>
              <a:t>d</a:t>
            </a:r>
            <a:r>
              <a:rPr lang="en-US" sz="3200" dirty="0"/>
              <a:t>|</a:t>
            </a:r>
            <a:r>
              <a:rPr lang="en-US" sz="3200" b="1" dirty="0"/>
              <a:t>V</a:t>
            </a:r>
            <a:r>
              <a:rPr lang="en-US" sz="3200" dirty="0"/>
              <a:t>|</a:t>
            </a:r>
            <a:r>
              <a:rPr lang="en-US" sz="3200" baseline="30000" dirty="0"/>
              <a:t>2</a:t>
            </a:r>
            <a:r>
              <a:rPr lang="en-US" sz="3200" dirty="0"/>
              <a:t> , where a is constant and C</a:t>
            </a:r>
            <a:r>
              <a:rPr lang="en-US" sz="3200" baseline="-25000" dirty="0"/>
              <a:t>d</a:t>
            </a:r>
            <a:r>
              <a:rPr lang="en-US" sz="3200" dirty="0"/>
              <a:t> is the drag coefficient, |F| is drag vector, V is velocity.</a:t>
            </a:r>
          </a:p>
        </p:txBody>
      </p:sp>
    </p:spTree>
    <p:extLst>
      <p:ext uri="{BB962C8B-B14F-4D97-AF65-F5344CB8AC3E}">
        <p14:creationId xmlns:p14="http://schemas.microsoft.com/office/powerpoint/2010/main" val="6412745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CFEA-A955-9447-8F7C-B462CDB1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Diabatic Heating and Cooling, 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62A5-CF6D-424E-AC7E-1639F0D95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4114800"/>
          </a:xfrm>
        </p:spPr>
        <p:txBody>
          <a:bodyPr/>
          <a:lstStyle/>
          <a:p>
            <a:r>
              <a:rPr lang="en-US" b="1" dirty="0"/>
              <a:t>H = H</a:t>
            </a:r>
            <a:r>
              <a:rPr lang="en-US" b="1" baseline="-25000" dirty="0"/>
              <a:t>L</a:t>
            </a:r>
            <a:r>
              <a:rPr lang="en-US" b="1" dirty="0"/>
              <a:t> + H</a:t>
            </a:r>
            <a:r>
              <a:rPr lang="en-US" b="1" baseline="-25000" dirty="0"/>
              <a:t>C</a:t>
            </a:r>
            <a:r>
              <a:rPr lang="en-US" b="1" dirty="0"/>
              <a:t>+ </a:t>
            </a:r>
            <a:r>
              <a:rPr lang="en-US" b="1" dirty="0" err="1"/>
              <a:t>H</a:t>
            </a:r>
            <a:r>
              <a:rPr lang="en-US" b="1" baseline="-25000" dirty="0" err="1"/>
              <a:t>r</a:t>
            </a:r>
            <a:r>
              <a:rPr lang="en-US" b="1" dirty="0"/>
              <a:t> +H</a:t>
            </a:r>
            <a:r>
              <a:rPr lang="en-US" b="1" baseline="-25000" dirty="0"/>
              <a:t>s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L</a:t>
            </a:r>
            <a:r>
              <a:rPr lang="en-US" sz="2800" dirty="0"/>
              <a:t>:  latent heating/cooling due to </a:t>
            </a:r>
            <a:r>
              <a:rPr lang="en-US" sz="2800" b="1" dirty="0"/>
              <a:t>large-scale</a:t>
            </a:r>
            <a:r>
              <a:rPr lang="en-US" sz="2800" dirty="0"/>
              <a:t> ascent and descent</a:t>
            </a:r>
          </a:p>
          <a:p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:  Latent heating/evaporative cooling associated with </a:t>
            </a:r>
            <a:r>
              <a:rPr lang="en-US" sz="2800" b="1" dirty="0"/>
              <a:t>convection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R</a:t>
            </a:r>
            <a:r>
              <a:rPr lang="en-US" sz="2800" dirty="0"/>
              <a:t>:  Heating and cooling due to radiation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s</a:t>
            </a:r>
            <a:r>
              <a:rPr lang="en-US" sz="2800" dirty="0"/>
              <a:t>:  Sensible heat flux at the surface</a:t>
            </a:r>
          </a:p>
          <a:p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6AB17-ADF7-5D45-ACED-9D04B9838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39234"/>
            <a:ext cx="3505200" cy="21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56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9C45-18FB-F142-AB5D-881E514C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533400"/>
            <a:ext cx="76962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62D27-804A-5F4D-A6F7-CCA1C98B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1" y="1447800"/>
            <a:ext cx="7772400" cy="4114800"/>
          </a:xfrm>
        </p:spPr>
        <p:txBody>
          <a:bodyPr/>
          <a:lstStyle/>
          <a:p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 is a </a:t>
            </a:r>
            <a:r>
              <a:rPr lang="en-US" dirty="0" err="1"/>
              <a:t>subgrid</a:t>
            </a:r>
            <a:r>
              <a:rPr lang="en-US" dirty="0"/>
              <a:t>-scale process</a:t>
            </a:r>
          </a:p>
          <a:p>
            <a:r>
              <a:rPr lang="en-US" dirty="0"/>
              <a:t>Occur on scales too small for model to resolve.</a:t>
            </a:r>
          </a:p>
          <a:p>
            <a:r>
              <a:rPr lang="en-US" b="1" dirty="0"/>
              <a:t>Need to parameterize it.</a:t>
            </a:r>
          </a:p>
        </p:txBody>
      </p:sp>
      <p:pic>
        <p:nvPicPr>
          <p:cNvPr id="6" name="Picture 5" descr="Chart, icon, funnel chart&#10;&#10;Description automatically generated">
            <a:extLst>
              <a:ext uri="{FF2B5EF4-FFF2-40B4-BE49-F238E27FC236}">
                <a16:creationId xmlns:a16="http://schemas.microsoft.com/office/drawing/2014/main" id="{6D56DB67-B3AF-864C-87DB-2AD9CEDAA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810000"/>
            <a:ext cx="4038600" cy="28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94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0439-021E-3447-9468-AEE09857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5872-AC49-6642-9A4E-87C3E3BF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Express sub-grid scale convective processes in terms of the large-scale dependent variables available on the model grid.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13D94-245C-A64A-8F23-E2FD2241A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" t="7162" r="1785" b="4507"/>
          <a:stretch/>
        </p:blipFill>
        <p:spPr>
          <a:xfrm>
            <a:off x="2209800" y="2829169"/>
            <a:ext cx="5029200" cy="35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3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A67D-3061-B746-9CFD-068FC4FA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44" y="76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B30-0586-A241-A66F-F8EE2E46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6781800" cy="4153348"/>
          </a:xfrm>
        </p:spPr>
        <p:txBody>
          <a:bodyPr/>
          <a:lstStyle/>
          <a:p>
            <a:r>
              <a:rPr lang="en-US" dirty="0"/>
              <a:t>Consider a model with a grid size of 12 km.</a:t>
            </a:r>
          </a:p>
          <a:p>
            <a:r>
              <a:rPr lang="en-US" dirty="0"/>
              <a:t>Cannot resolve thunderstorms directly or simulate their effects explicitly.</a:t>
            </a:r>
          </a:p>
          <a:p>
            <a:r>
              <a:rPr lang="en-US" dirty="0"/>
              <a:t>But we can’t ignore them!</a:t>
            </a:r>
          </a:p>
          <a:p>
            <a:r>
              <a:rPr lang="en-US" dirty="0"/>
              <a:t>Thunderstorms have huge effects on the atmosphere:</a:t>
            </a:r>
          </a:p>
          <a:p>
            <a:pPr lvl="1"/>
            <a:r>
              <a:rPr lang="en-US" dirty="0"/>
              <a:t>Precipitation</a:t>
            </a:r>
          </a:p>
          <a:p>
            <a:pPr lvl="1"/>
            <a:r>
              <a:rPr lang="en-US" dirty="0"/>
              <a:t>Vertical moisture and momentum flux</a:t>
            </a:r>
          </a:p>
          <a:p>
            <a:pPr lvl="1"/>
            <a:r>
              <a:rPr lang="en-US" dirty="0"/>
              <a:t>Changes atmosphere stability</a:t>
            </a:r>
          </a:p>
        </p:txBody>
      </p:sp>
      <p:pic>
        <p:nvPicPr>
          <p:cNvPr id="5" name="Picture 4" descr="A large white cloud over a green field&#10;&#10;AI-generated content may be incorrect.">
            <a:extLst>
              <a:ext uri="{FF2B5EF4-FFF2-40B4-BE49-F238E27FC236}">
                <a16:creationId xmlns:a16="http://schemas.microsoft.com/office/drawing/2014/main" id="{9EBF4229-4650-1899-1ABB-96353345C0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12" t="-243" r="2941" b="243"/>
          <a:stretch/>
        </p:blipFill>
        <p:spPr>
          <a:xfrm>
            <a:off x="7148688" y="2362200"/>
            <a:ext cx="1766711" cy="21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600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2ADD-6DF6-6545-A5DC-F90C9C0C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Can’t Neglect Effects of Convection!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BCD74-7C8A-D547-B52F-FC7EA6FEE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2.gif">
            <a:extLst>
              <a:ext uri="{FF2B5EF4-FFF2-40B4-BE49-F238E27FC236}">
                <a16:creationId xmlns:a16="http://schemas.microsoft.com/office/drawing/2014/main" id="{1BD7AB22-7D3E-6244-B71C-63493B49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62" r="-19162"/>
          <a:stretch>
            <a:fillRect/>
          </a:stretch>
        </p:blipFill>
        <p:spPr bwMode="auto">
          <a:xfrm>
            <a:off x="914400" y="1676400"/>
            <a:ext cx="863645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4286540-20C3-664F-FC8E-3A1B4238F7FD}"/>
              </a:ext>
            </a:extLst>
          </p:cNvPr>
          <p:cNvSpPr/>
          <p:nvPr/>
        </p:nvSpPr>
        <p:spPr bwMode="auto">
          <a:xfrm>
            <a:off x="2525486" y="53340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103F56-8281-6575-74A6-9A2BB7FA77C9}"/>
              </a:ext>
            </a:extLst>
          </p:cNvPr>
          <p:cNvSpPr/>
          <p:nvPr/>
        </p:nvSpPr>
        <p:spPr bwMode="auto">
          <a:xfrm>
            <a:off x="7543800" y="17780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0B23BF-E661-5181-D7F6-F026D5D25C2C}"/>
              </a:ext>
            </a:extLst>
          </p:cNvPr>
          <p:cNvSpPr/>
          <p:nvPr/>
        </p:nvSpPr>
        <p:spPr bwMode="auto">
          <a:xfrm>
            <a:off x="7543800" y="5468257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9F160-6C56-3047-FB43-CF17370F49D5}"/>
              </a:ext>
            </a:extLst>
          </p:cNvPr>
          <p:cNvSpPr/>
          <p:nvPr/>
        </p:nvSpPr>
        <p:spPr bwMode="auto">
          <a:xfrm>
            <a:off x="2438400" y="18034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3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448C2F0-706F-4B46-BBF4-9CA5306DE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D11D6CE5-743B-4E41-954B-FFB56B8E80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09600"/>
            <a:ext cx="7848600" cy="54864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1391-B68E-F247-860A-AAB24899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848600" cy="762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F0FA3-FC85-724F-86F1-801791D3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6" y="1447800"/>
            <a:ext cx="8253414" cy="4114800"/>
          </a:xfrm>
        </p:spPr>
        <p:txBody>
          <a:bodyPr/>
          <a:lstStyle/>
          <a:p>
            <a:r>
              <a:rPr lang="en-US" dirty="0"/>
              <a:t>Relate the </a:t>
            </a:r>
            <a:r>
              <a:rPr lang="en-US" b="1" dirty="0"/>
              <a:t>impacts of convection </a:t>
            </a:r>
            <a:r>
              <a:rPr lang="en-US" dirty="0"/>
              <a:t>to the values of the </a:t>
            </a:r>
            <a:r>
              <a:rPr lang="en-US" b="1" dirty="0"/>
              <a:t>dependent variables </a:t>
            </a:r>
            <a:r>
              <a:rPr lang="en-US" dirty="0"/>
              <a:t>on the grid.</a:t>
            </a:r>
          </a:p>
          <a:p>
            <a:r>
              <a:rPr lang="en-US" dirty="0"/>
              <a:t>Example of the simplest (and earliest) parameterization—</a:t>
            </a:r>
            <a:r>
              <a:rPr lang="en-US" b="1" dirty="0" err="1"/>
              <a:t>Kuo</a:t>
            </a:r>
            <a:r>
              <a:rPr lang="en-US" b="1" dirty="0"/>
              <a:t> Parameterization</a:t>
            </a:r>
          </a:p>
          <a:p>
            <a:pPr marL="0" indent="0">
              <a:buNone/>
            </a:pPr>
            <a:r>
              <a:rPr lang="en-US" dirty="0"/>
              <a:t>             </a:t>
            </a:r>
            <a:r>
              <a:rPr lang="en-US" sz="2800" b="1" dirty="0" err="1"/>
              <a:t>H</a:t>
            </a:r>
            <a:r>
              <a:rPr lang="en-US" sz="2800" b="1" baseline="-25000" dirty="0" err="1"/>
              <a:t>c</a:t>
            </a:r>
            <a:r>
              <a:rPr lang="en-US" sz="2800" dirty="0"/>
              <a:t>  </a:t>
            </a:r>
            <a:r>
              <a:rPr lang="en-US" sz="2800" dirty="0">
                <a:latin typeface="Symbol" pitchFamily="2" charset="2"/>
              </a:rPr>
              <a:t>a 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mc</a:t>
            </a:r>
            <a:r>
              <a:rPr lang="en-US" sz="2800" b="1" baseline="-25000" dirty="0"/>
              <a:t> </a:t>
            </a:r>
            <a:r>
              <a:rPr lang="en-US" sz="2800" b="1" dirty="0"/>
              <a:t>(</a:t>
            </a:r>
            <a:r>
              <a:rPr lang="en-US" sz="2800" dirty="0"/>
              <a:t>large scale moisture 				convergence) and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vl</a:t>
            </a:r>
            <a:r>
              <a:rPr lang="en-US" sz="2800" b="1" baseline="-25000" dirty="0"/>
              <a:t> </a:t>
            </a:r>
            <a:r>
              <a:rPr lang="en-US" sz="2800" dirty="0"/>
              <a:t>(large scale 					vertical lapse rate)</a:t>
            </a:r>
          </a:p>
          <a:p>
            <a:pPr marL="0" indent="0">
              <a:buNone/>
            </a:pPr>
            <a:r>
              <a:rPr lang="en-US" sz="2800" dirty="0"/>
              <a:t>(</a:t>
            </a:r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, diabatic heating due to convection)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172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3DAA-D611-614B-A1A2-D5467ED3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2"/>
                </a:solidFill>
              </a:rPr>
              <a:t>Kuo</a:t>
            </a:r>
            <a:r>
              <a:rPr lang="en-US" sz="3200" b="1" dirty="0">
                <a:solidFill>
                  <a:schemeClr val="accent2"/>
                </a:solidFill>
              </a:rPr>
              <a:t> Parameterization:  The Simplest of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60C1-438A-2248-A23A-C181C505D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19200"/>
            <a:ext cx="80772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          </a:t>
            </a:r>
          </a:p>
          <a:p>
            <a:pPr marL="0" indent="0">
              <a:buNone/>
            </a:pPr>
            <a:r>
              <a:rPr lang="en-US" sz="4000" dirty="0"/>
              <a:t>      </a:t>
            </a:r>
            <a:r>
              <a:rPr lang="en-US" sz="4000" dirty="0" err="1"/>
              <a:t>H</a:t>
            </a:r>
            <a:r>
              <a:rPr lang="en-US" sz="4000" baseline="-25000" dirty="0" err="1"/>
              <a:t>c</a:t>
            </a:r>
            <a:r>
              <a:rPr lang="en-US" sz="4000" dirty="0"/>
              <a:t>  = a </a:t>
            </a:r>
            <a:r>
              <a:rPr lang="en-US" sz="4000" dirty="0" err="1"/>
              <a:t>L</a:t>
            </a:r>
            <a:r>
              <a:rPr lang="en-US" sz="4000" baseline="-25000" dirty="0" err="1"/>
              <a:t>mc</a:t>
            </a:r>
            <a:r>
              <a:rPr lang="en-US" sz="4000" dirty="0" err="1"/>
              <a:t>L</a:t>
            </a:r>
            <a:r>
              <a:rPr lang="en-US" sz="4000" baseline="-25000" dirty="0" err="1"/>
              <a:t>vl</a:t>
            </a:r>
            <a:r>
              <a:rPr lang="en-US" sz="4000" baseline="-25000" dirty="0"/>
              <a:t> </a:t>
            </a:r>
            <a:r>
              <a:rPr lang="en-US" sz="4000" dirty="0"/>
              <a:t>, a is constant</a:t>
            </a:r>
            <a:r>
              <a:rPr lang="en-US" sz="4000" baseline="-25000" dirty="0"/>
              <a:t>.  </a:t>
            </a:r>
          </a:p>
          <a:p>
            <a:pPr marL="0" indent="0">
              <a:buNone/>
            </a:pPr>
            <a:r>
              <a:rPr lang="en-US" sz="4000" baseline="-25000" dirty="0"/>
              <a:t>Makes intuitive sense.  </a:t>
            </a:r>
          </a:p>
          <a:p>
            <a:pPr marL="0" indent="0">
              <a:buNone/>
            </a:pPr>
            <a:r>
              <a:rPr lang="en-US" sz="4000" baseline="-25000" dirty="0"/>
              <a:t>Convection is dependent on a </a:t>
            </a:r>
            <a:r>
              <a:rPr lang="en-US" sz="4000" b="1" baseline="-25000" dirty="0"/>
              <a:t>large vertical lapse rate, </a:t>
            </a:r>
            <a:r>
              <a:rPr lang="en-US" sz="4000" b="1" baseline="-25000" dirty="0" err="1"/>
              <a:t>Lvl</a:t>
            </a:r>
            <a:r>
              <a:rPr lang="en-US" sz="4000" baseline="-25000" dirty="0"/>
              <a:t>.  Precipitation and convection aided by </a:t>
            </a:r>
            <a:r>
              <a:rPr lang="en-US" sz="4000" b="1" baseline="-25000" dirty="0"/>
              <a:t>low-level moisture convergence </a:t>
            </a:r>
            <a:r>
              <a:rPr lang="en-US" sz="4000" b="1" baseline="-25000" dirty="0" err="1"/>
              <a:t>Lmc</a:t>
            </a:r>
            <a:endParaRPr lang="en-US" sz="4000" b="1" baseline="-25000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BDB5917-543C-124A-AB06-B0923421C47D}"/>
              </a:ext>
            </a:extLst>
          </p:cNvPr>
          <p:cNvSpPr/>
          <p:nvPr/>
        </p:nvSpPr>
        <p:spPr bwMode="auto">
          <a:xfrm>
            <a:off x="5105400" y="4419600"/>
            <a:ext cx="762000" cy="1371600"/>
          </a:xfrm>
          <a:prstGeom prst="cloud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2E95ECA-0A99-8548-AA66-30C934FF076D}"/>
              </a:ext>
            </a:extLst>
          </p:cNvPr>
          <p:cNvSpPr/>
          <p:nvPr/>
        </p:nvSpPr>
        <p:spPr bwMode="auto">
          <a:xfrm>
            <a:off x="4588669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C60E56A-0954-5940-BF00-465988C562A7}"/>
              </a:ext>
            </a:extLst>
          </p:cNvPr>
          <p:cNvSpPr/>
          <p:nvPr/>
        </p:nvSpPr>
        <p:spPr bwMode="auto">
          <a:xfrm rot="10800000">
            <a:off x="5715000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7A16238-08C1-464E-9A00-907F06CE381A}"/>
              </a:ext>
            </a:extLst>
          </p:cNvPr>
          <p:cNvSpPr/>
          <p:nvPr/>
        </p:nvSpPr>
        <p:spPr bwMode="auto">
          <a:xfrm rot="16200000">
            <a:off x="5243512" y="5999094"/>
            <a:ext cx="485775" cy="2414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DCC8A4-5194-374B-ACEC-6FF1347733F4}"/>
              </a:ext>
            </a:extLst>
          </p:cNvPr>
          <p:cNvCxnSpPr/>
          <p:nvPr/>
        </p:nvCxnSpPr>
        <p:spPr bwMode="auto">
          <a:xfrm>
            <a:off x="6858000" y="4560094"/>
            <a:ext cx="1083470" cy="14478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46A49B-3595-B944-9088-68762101DAFA}"/>
              </a:ext>
            </a:extLst>
          </p:cNvPr>
          <p:cNvSpPr txBox="1"/>
          <p:nvPr/>
        </p:nvSpPr>
        <p:spPr>
          <a:xfrm>
            <a:off x="8229600" y="60198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E4331-072D-394D-9D41-35D464A0910C}"/>
              </a:ext>
            </a:extLst>
          </p:cNvPr>
          <p:cNvSpPr txBox="1"/>
          <p:nvPr/>
        </p:nvSpPr>
        <p:spPr>
          <a:xfrm>
            <a:off x="6935867" y="432926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20064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72AC-7158-4948-B982-A11A77E8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Physics Terms That Need Parameterization!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FCDB8-F02C-AB46-87E9-C42B2F3C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  = P</a:t>
            </a:r>
            <a:r>
              <a:rPr lang="en-US" b="1" baseline="-25000" dirty="0"/>
              <a:t>L</a:t>
            </a:r>
            <a:r>
              <a:rPr lang="en-US" b="1" dirty="0"/>
              <a:t> + P</a:t>
            </a:r>
            <a:r>
              <a:rPr lang="en-US" b="1" baseline="-25000" dirty="0"/>
              <a:t>c</a:t>
            </a:r>
          </a:p>
          <a:p>
            <a:pPr lvl="1"/>
            <a:r>
              <a:rPr lang="en-US" dirty="0"/>
              <a:t>P</a:t>
            </a:r>
            <a:r>
              <a:rPr lang="en-US" baseline="-25000" dirty="0"/>
              <a:t>L</a:t>
            </a:r>
            <a:r>
              <a:rPr lang="en-US" dirty="0"/>
              <a:t> is large-scale precipitation, </a:t>
            </a:r>
            <a:r>
              <a:rPr lang="en-US" b="1" dirty="0"/>
              <a:t>P</a:t>
            </a:r>
            <a:r>
              <a:rPr lang="en-US" b="1" baseline="-25000" dirty="0"/>
              <a:t>c</a:t>
            </a:r>
            <a:r>
              <a:rPr lang="en-US" b="1" dirty="0"/>
              <a:t> is convective precipitation</a:t>
            </a:r>
            <a:r>
              <a:rPr lang="en-US" dirty="0"/>
              <a:t>. P is total precipitation.  P</a:t>
            </a:r>
            <a:r>
              <a:rPr lang="en-US" baseline="-25000" dirty="0"/>
              <a:t>c</a:t>
            </a:r>
            <a:r>
              <a:rPr lang="en-US" dirty="0"/>
              <a:t> can be acquired from convective parameterization.</a:t>
            </a:r>
          </a:p>
          <a:p>
            <a:r>
              <a:rPr lang="en-US" b="1" dirty="0"/>
              <a:t>E =  E</a:t>
            </a:r>
            <a:r>
              <a:rPr lang="en-US" b="1" baseline="-25000" dirty="0"/>
              <a:t>s</a:t>
            </a:r>
            <a:r>
              <a:rPr lang="en-US" b="1" dirty="0"/>
              <a:t>  +  E</a:t>
            </a:r>
            <a:r>
              <a:rPr lang="en-US" b="1" baseline="-25000" dirty="0"/>
              <a:t>p</a:t>
            </a:r>
          </a:p>
          <a:p>
            <a:pPr lvl="1"/>
            <a:r>
              <a:rPr lang="en-US" dirty="0"/>
              <a:t>E</a:t>
            </a:r>
            <a:r>
              <a:rPr lang="en-US" baseline="-25000" dirty="0"/>
              <a:t>s</a:t>
            </a:r>
            <a:r>
              <a:rPr lang="en-US" dirty="0"/>
              <a:t> is the evaporation from the surface, E</a:t>
            </a:r>
            <a:r>
              <a:rPr lang="en-US" baseline="-25000" dirty="0"/>
              <a:t>p</a:t>
            </a:r>
            <a:r>
              <a:rPr lang="en-US" dirty="0"/>
              <a:t> is evaporation of precipitation.  Each of these have convective and high-resolution components.</a:t>
            </a:r>
          </a:p>
        </p:txBody>
      </p:sp>
    </p:spTree>
    <p:extLst>
      <p:ext uri="{BB962C8B-B14F-4D97-AF65-F5344CB8AC3E}">
        <p14:creationId xmlns:p14="http://schemas.microsoft.com/office/powerpoint/2010/main" val="37455421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1637-7AAD-9D40-8D2F-26795040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Many Parameterizations!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8E96-C534-354B-8709-74DEABADA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Parameterization of convection</a:t>
            </a:r>
          </a:p>
          <a:p>
            <a:r>
              <a:rPr lang="en-US" dirty="0"/>
              <a:t>Parameterization of planetary boundary layer processes: PBL parameterizations</a:t>
            </a:r>
          </a:p>
          <a:p>
            <a:r>
              <a:rPr lang="en-US" dirty="0"/>
              <a:t>Parameterizations of cloud/precipitation physics</a:t>
            </a:r>
          </a:p>
          <a:p>
            <a:r>
              <a:rPr lang="en-US" dirty="0"/>
              <a:t>Parameterizations of mountain wave drag from small gravity waves.</a:t>
            </a:r>
          </a:p>
        </p:txBody>
      </p:sp>
    </p:spTree>
    <p:extLst>
      <p:ext uri="{BB962C8B-B14F-4D97-AF65-F5344CB8AC3E}">
        <p14:creationId xmlns:p14="http://schemas.microsoft.com/office/powerpoint/2010/main" val="39170114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D39A8-4920-0B44-BDE3-C8AEC776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990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Hundreds of Parameterizations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Consider WRF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5CFC3-9159-7346-8C99-84993CF5A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667000"/>
            <a:ext cx="77724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https://www2.mmm.ucar.edu/</a:t>
            </a:r>
            <a:r>
              <a:rPr lang="en-US" dirty="0" err="1">
                <a:hlinkClick r:id="rId2"/>
              </a:rPr>
              <a:t>wrf</a:t>
            </a:r>
            <a:r>
              <a:rPr lang="en-US" dirty="0">
                <a:hlinkClick r:id="rId2"/>
              </a:rPr>
              <a:t>/users/physics/</a:t>
            </a:r>
            <a:r>
              <a:rPr lang="en-US" dirty="0" err="1">
                <a:hlinkClick r:id="rId2"/>
              </a:rPr>
              <a:t>phys_references.html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185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BE3F-7FBF-408C-AD49-D78677E8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Parameterizations are the Achilles heal of NWP</a:t>
            </a:r>
          </a:p>
        </p:txBody>
      </p:sp>
      <p:pic>
        <p:nvPicPr>
          <p:cNvPr id="5" name="Content Placeholder 4" descr="A drawing of a person in a helmet&#10;&#10;Description automatically generated">
            <a:extLst>
              <a:ext uri="{FF2B5EF4-FFF2-40B4-BE49-F238E27FC236}">
                <a16:creationId xmlns:a16="http://schemas.microsoft.com/office/drawing/2014/main" id="{91111237-0BA3-20E8-AB4E-DFC353A5D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850" y="1905000"/>
            <a:ext cx="4273550" cy="4674933"/>
          </a:xfrm>
        </p:spPr>
      </p:pic>
    </p:spTree>
    <p:extLst>
      <p:ext uri="{BB962C8B-B14F-4D97-AF65-F5344CB8AC3E}">
        <p14:creationId xmlns:p14="http://schemas.microsoft.com/office/powerpoint/2010/main" val="41050814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0326C-75F9-044B-96BF-4A01CAAD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381000"/>
            <a:ext cx="8058151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Future of Parameterizations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B9913-013C-AB4B-8AD0-841FACE9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8281986" cy="4114800"/>
          </a:xfrm>
        </p:spPr>
        <p:txBody>
          <a:bodyPr/>
          <a:lstStyle/>
          <a:p>
            <a:r>
              <a:rPr lang="en-US" b="1" dirty="0"/>
              <a:t>Some parameterizations will go away </a:t>
            </a:r>
            <a:r>
              <a:rPr lang="en-US" dirty="0"/>
              <a:t>with higher resolution models:  e.g., deep convective parameterizations.  Need to get to 4-km grid spacing or better.</a:t>
            </a:r>
          </a:p>
          <a:p>
            <a:r>
              <a:rPr lang="en-US" dirty="0"/>
              <a:t>PBL parameterization are needed until we get down to 20-50 m grid spacing (very, very far into the future)</a:t>
            </a:r>
          </a:p>
          <a:p>
            <a:r>
              <a:rPr lang="en-US" b="1" dirty="0"/>
              <a:t>Newest approach</a:t>
            </a:r>
            <a:r>
              <a:rPr lang="en-US" dirty="0"/>
              <a:t>:  machine-learning based parameterizations.</a:t>
            </a:r>
          </a:p>
        </p:txBody>
      </p:sp>
    </p:spTree>
    <p:extLst>
      <p:ext uri="{BB962C8B-B14F-4D97-AF65-F5344CB8AC3E}">
        <p14:creationId xmlns:p14="http://schemas.microsoft.com/office/powerpoint/2010/main" val="35273754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9A03-484C-8F4A-9A53-5838F9A2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44E100-ECCB-D248-901D-8CC8D65B7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2362200"/>
            <a:ext cx="8481551" cy="2819400"/>
          </a:xfrm>
        </p:spPr>
      </p:pic>
    </p:spTree>
    <p:extLst>
      <p:ext uri="{BB962C8B-B14F-4D97-AF65-F5344CB8AC3E}">
        <p14:creationId xmlns:p14="http://schemas.microsoft.com/office/powerpoint/2010/main" val="18745919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EC58-E359-F640-B9B4-374143C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06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Representation of model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566F2-22FC-6A4C-8DB9-B4710F774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60" y="1219200"/>
            <a:ext cx="55270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22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5B96BF28-4F5E-4944-85D1-8DD9897BD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122705"/>
            <a:ext cx="8343900" cy="867895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Grid Point Models (Dominant approach)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0FEBFB19-381D-754C-A555-A1E8CFEDC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6934200" cy="4191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Horizontal (and vertical) variations described on a 3-D grid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Finite differences used for derivatives.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More accurate derivatives for smaller 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 (grid point spacing)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Effective resolution is ~ 6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So a model using 10 km grid spacing can only effectively deal with weather phenomena of 60 km or better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14BE5-C219-1449-A0EC-88129401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994" y="2667000"/>
            <a:ext cx="2219006" cy="19579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254F080-C111-7442-ADB2-25D589D6B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408587"/>
            <a:ext cx="83820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High-resolution Infrared Radiation Sounder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D23073A1-842A-F349-BC48-DF2177E7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7373102" cy="515401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959FB-3E8D-3D46-AD87-FE32E445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Finite Differences to Approximate Derivatives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AE6ABA2-8A40-1D42-AE3A-918D61C26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833242"/>
            <a:ext cx="5562600" cy="3669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/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ð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)/2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blipFill>
                <a:blip r:embed="rId3"/>
                <a:stretch>
                  <a:fillRect l="-1294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77FE8D1-783D-2C42-8F28-0990BFF82779}"/>
              </a:ext>
            </a:extLst>
          </p:cNvPr>
          <p:cNvSpPr txBox="1"/>
          <p:nvPr/>
        </p:nvSpPr>
        <p:spPr>
          <a:xfrm>
            <a:off x="2971800" y="2110412"/>
            <a:ext cx="267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Centered Difference</a:t>
            </a:r>
          </a:p>
        </p:txBody>
      </p:sp>
    </p:spTree>
    <p:extLst>
      <p:ext uri="{BB962C8B-B14F-4D97-AF65-F5344CB8AC3E}">
        <p14:creationId xmlns:p14="http://schemas.microsoft.com/office/powerpoint/2010/main" val="299687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F06F-DC43-1842-B134-1511CE82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 1.3 km UW WRF and only deal with features of scale greater than ~ 8 km!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04A3FE-0F22-C14C-835A-13F443D54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24384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15320594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188B-75CE-3C4B-AE76-B74A9238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Question:  What Grid Spacing Needed to Get Flow Correct in Columbia Gorge?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CD563F-E96C-6847-A607-5A6249F9E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362200"/>
            <a:ext cx="6378171" cy="4114800"/>
          </a:xfrm>
        </p:spPr>
      </p:pic>
    </p:spTree>
    <p:extLst>
      <p:ext uri="{BB962C8B-B14F-4D97-AF65-F5344CB8AC3E}">
        <p14:creationId xmlns:p14="http://schemas.microsoft.com/office/powerpoint/2010/main" val="2760077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F33C-2789-FA48-8F44-9BD1001B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D0021-B8B5-EE4E-A166-504DED06F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318" y="1447800"/>
            <a:ext cx="6027364" cy="5069860"/>
          </a:xfrm>
        </p:spPr>
      </p:pic>
    </p:spTree>
    <p:extLst>
      <p:ext uri="{BB962C8B-B14F-4D97-AF65-F5344CB8AC3E}">
        <p14:creationId xmlns:p14="http://schemas.microsoft.com/office/powerpoint/2010/main" val="40154201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0017-9DF5-C046-8638-C0CE8543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2" y="2590800"/>
            <a:ext cx="7772400" cy="1143000"/>
          </a:xfrm>
        </p:spPr>
        <p:txBody>
          <a:bodyPr/>
          <a:lstStyle/>
          <a:p>
            <a:r>
              <a:rPr lang="en-US" dirty="0"/>
              <a:t>If 4 km across and you need 6 grid points, then 4/6 km—2/3 km grid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ABB2C-410A-E04B-A8FD-0C67609A6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675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5D205E0D-DD61-D646-BD68-C8BB67B2C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9EF20298-E65B-C24C-BAC1-0F2A3C9B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168964" name="Group 4">
            <a:extLst>
              <a:ext uri="{FF2B5EF4-FFF2-40B4-BE49-F238E27FC236}">
                <a16:creationId xmlns:a16="http://schemas.microsoft.com/office/drawing/2014/main" id="{D9DF6F19-751B-884B-A0A0-9DFE95965594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168965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3DE43686-9794-5D44-9544-00B5C095B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6" name="Text Box 6">
              <a:extLst>
                <a:ext uri="{FF2B5EF4-FFF2-40B4-BE49-F238E27FC236}">
                  <a16:creationId xmlns:a16="http://schemas.microsoft.com/office/drawing/2014/main" id="{7044D65D-AFDF-EC46-B207-9004C3D3C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68967" name="Text Box 7">
              <a:extLst>
                <a:ext uri="{FF2B5EF4-FFF2-40B4-BE49-F238E27FC236}">
                  <a16:creationId xmlns:a16="http://schemas.microsoft.com/office/drawing/2014/main" id="{2A989888-3ABB-E941-835D-CA493DEA9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168968" name="Line 8">
              <a:extLst>
                <a:ext uri="{FF2B5EF4-FFF2-40B4-BE49-F238E27FC236}">
                  <a16:creationId xmlns:a16="http://schemas.microsoft.com/office/drawing/2014/main" id="{26F42C2A-4C7D-CE4F-8856-CB50CD843B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69" name="Text Box 9">
              <a:extLst>
                <a:ext uri="{FF2B5EF4-FFF2-40B4-BE49-F238E27FC236}">
                  <a16:creationId xmlns:a16="http://schemas.microsoft.com/office/drawing/2014/main" id="{B70EADFB-74F1-4649-8EA1-D86D26347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168970" name="Line 10">
              <a:extLst>
                <a:ext uri="{FF2B5EF4-FFF2-40B4-BE49-F238E27FC236}">
                  <a16:creationId xmlns:a16="http://schemas.microsoft.com/office/drawing/2014/main" id="{544E33D6-EDDA-C74E-9B61-93B719842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71" name="Line 11">
              <a:extLst>
                <a:ext uri="{FF2B5EF4-FFF2-40B4-BE49-F238E27FC236}">
                  <a16:creationId xmlns:a16="http://schemas.microsoft.com/office/drawing/2014/main" id="{7E178E95-4D25-5646-8897-2FA3DB1D97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8374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2F562FB6-1D3E-734D-A435-F259949D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A879987F-51E9-4542-BA68-D46B03E8B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 dirty="0"/>
              <a:t>T at</a:t>
            </a:r>
            <a:br>
              <a:rPr lang="en-US" altLang="en-US" sz="3200" dirty="0"/>
            </a:br>
            <a:r>
              <a:rPr lang="en-US" altLang="en-US" sz="3200" dirty="0"/>
              <a:t>150 m</a:t>
            </a:r>
            <a:br>
              <a:rPr lang="en-US" altLang="en-US" sz="3200" dirty="0"/>
            </a:br>
            <a:r>
              <a:rPr lang="en-US" altLang="en-US" sz="3200" dirty="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BEAA8D8E-840A-C043-AEF3-86546DEA5E07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86CB6786-2BBE-2B4D-B106-8ABDC91E8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CF0028FB-97A9-5D47-8499-4A92BB6B7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3DBF2263-A54C-474C-B75A-A38419872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8200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83E6-3ECF-3A76-3703-893BF28D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86" y="152400"/>
            <a:ext cx="4001814" cy="609600"/>
          </a:xfrm>
        </p:spPr>
        <p:txBody>
          <a:bodyPr/>
          <a:lstStyle/>
          <a:p>
            <a:r>
              <a:rPr lang="en-US" b="1" dirty="0"/>
              <a:t>Time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F9D54-3040-DCB3-77B9-69F1DF58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7772400" cy="4114800"/>
          </a:xfrm>
        </p:spPr>
        <p:txBody>
          <a:bodyPr/>
          <a:lstStyle/>
          <a:p>
            <a:r>
              <a:rPr lang="en-US" dirty="0"/>
              <a:t>Models need finite differences to calculate </a:t>
            </a:r>
            <a:r>
              <a:rPr lang="en-US" b="1" dirty="0"/>
              <a:t>time derivatives</a:t>
            </a:r>
            <a:r>
              <a:rPr lang="en-US" dirty="0"/>
              <a:t>.</a:t>
            </a:r>
          </a:p>
          <a:p>
            <a:r>
              <a:rPr lang="en-US" dirty="0"/>
              <a:t>Instead of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x there is a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t.</a:t>
            </a:r>
          </a:p>
          <a:p>
            <a:r>
              <a:rPr lang="en-US" dirty="0"/>
              <a:t>The model is integrated forward in small time steps 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t).</a:t>
            </a:r>
          </a:p>
          <a:p>
            <a:r>
              <a:rPr lang="en-US" dirty="0"/>
              <a:t>The smaller the time steps the more calculations are needed for a certain period.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44E3073-5A60-104B-F4F9-F8433D197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4898553"/>
            <a:ext cx="3745843" cy="17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47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E7E4-7474-6D5C-827B-C9B1F7A4B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th symbols on a white background&#10;&#10;Description automatically generated">
            <a:extLst>
              <a:ext uri="{FF2B5EF4-FFF2-40B4-BE49-F238E27FC236}">
                <a16:creationId xmlns:a16="http://schemas.microsoft.com/office/drawing/2014/main" id="{BE9FC49B-2C2A-F7DF-679A-82C1112EB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283"/>
          <a:stretch/>
        </p:blipFill>
        <p:spPr>
          <a:xfrm>
            <a:off x="2019300" y="3175000"/>
            <a:ext cx="5105400" cy="1473200"/>
          </a:xfrm>
        </p:spPr>
      </p:pic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D29E2511-F7C8-9789-9B32-7F3C168DF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06" b="30219"/>
          <a:stretch/>
        </p:blipFill>
        <p:spPr>
          <a:xfrm>
            <a:off x="762000" y="1549400"/>
            <a:ext cx="7772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387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578D-13EF-C991-4D39-EF701B09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89" y="2971800"/>
            <a:ext cx="7772400" cy="1143000"/>
          </a:xfrm>
        </p:spPr>
        <p:txBody>
          <a:bodyPr/>
          <a:lstStyle/>
          <a:p>
            <a:r>
              <a:rPr lang="en-US" dirty="0"/>
              <a:t>There is a relationship between the spatial grid size and time step  size</a:t>
            </a:r>
          </a:p>
        </p:txBody>
      </p:sp>
    </p:spTree>
    <p:extLst>
      <p:ext uri="{BB962C8B-B14F-4D97-AF65-F5344CB8AC3E}">
        <p14:creationId xmlns:p14="http://schemas.microsoft.com/office/powerpoint/2010/main" val="107207457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HD:Application:Microsoft Office 98:Templates:Blank Presentation</Template>
  <TotalTime>36280</TotalTime>
  <Words>5315</Words>
  <Application>Microsoft Macintosh PowerPoint</Application>
  <PresentationFormat>On-screen Show (4:3)</PresentationFormat>
  <Paragraphs>626</Paragraphs>
  <Slides>206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206</vt:i4>
      </vt:variant>
    </vt:vector>
  </HeadingPairs>
  <TitlesOfParts>
    <vt:vector size="217" baseType="lpstr">
      <vt:lpstr>ＭＳ Ｐゴシック</vt:lpstr>
      <vt:lpstr>Arial</vt:lpstr>
      <vt:lpstr>Arial Black</vt:lpstr>
      <vt:lpstr>Calibri</vt:lpstr>
      <vt:lpstr>Cambria Math</vt:lpstr>
      <vt:lpstr>Lucida Grande</vt:lpstr>
      <vt:lpstr>Symbol</vt:lpstr>
      <vt:lpstr>Times</vt:lpstr>
      <vt:lpstr>Times New Roman</vt:lpstr>
      <vt:lpstr>Wingdings</vt:lpstr>
      <vt:lpstr>Blank Presentation</vt:lpstr>
      <vt:lpstr>452 Numerical Weather Prediction 2025</vt:lpstr>
      <vt:lpstr>Assignment COMET METED Module</vt:lpstr>
      <vt:lpstr>Major Steps in the NWP Forecast Process</vt:lpstr>
      <vt:lpstr>PowerPoint Presentation</vt:lpstr>
      <vt:lpstr>Data Collection</vt:lpstr>
      <vt:lpstr>PowerPoint Presentation</vt:lpstr>
      <vt:lpstr>PowerPoint Presentation</vt:lpstr>
      <vt:lpstr>PowerPoint Presentation</vt:lpstr>
      <vt:lpstr>High-resolution Infrared Radiation Sounder</vt:lpstr>
      <vt:lpstr>PowerPoint Presentation</vt:lpstr>
      <vt:lpstr>Scatterometer Winds</vt:lpstr>
      <vt:lpstr>RO Satellites:  e.g., COSMIC</vt:lpstr>
      <vt:lpstr>PowerPoint Presentation</vt:lpstr>
      <vt:lpstr>PowerPoint Presentation</vt:lpstr>
      <vt:lpstr>Weather Satellites Now Provide 99% of the Data Assets Used for NWP</vt:lpstr>
      <vt:lpstr>Quality Control</vt:lpstr>
      <vt:lpstr>Range Check</vt:lpstr>
      <vt:lpstr>Buddy Check</vt:lpstr>
      <vt:lpstr>PowerPoint Presentation</vt:lpstr>
      <vt:lpstr>Comparison to first guess fields from previous model run </vt:lpstr>
      <vt:lpstr>This HAS Happened</vt:lpstr>
      <vt:lpstr>Dangers</vt:lpstr>
      <vt:lpstr>Hydrostatic and vertical consistency checks</vt:lpstr>
      <vt:lpstr>Objective Analysis/Data Assimilation</vt:lpstr>
      <vt:lpstr>Observations are not on a regular grid</vt:lpstr>
      <vt:lpstr>Objective Analysis/Data Assimilation STEP 1</vt:lpstr>
      <vt:lpstr>Objective Analysis/Data Assimilation</vt:lpstr>
      <vt:lpstr>PowerPoint Presentation</vt:lpstr>
      <vt:lpstr>An early objective analysis scheme was the Cressman scheme </vt:lpstr>
      <vt:lpstr>PowerPoint Presentation</vt:lpstr>
      <vt:lpstr>Cressman Scheme</vt:lpstr>
      <vt:lpstr>Cressman Scheme</vt:lpstr>
      <vt:lpstr>Cressman Scheme</vt:lpstr>
      <vt:lpstr>The Cressman Scheme Was Used in the 50s, 60s, and 70s We can do better!</vt:lpstr>
      <vt:lpstr>3DVAR:  3D Variational Data Assimilation</vt:lpstr>
      <vt:lpstr>Neither the Observations nor Model First Guesses Are Perfect:  They Both have errors</vt:lpstr>
      <vt:lpstr>3DVAR Cost Function (CF)</vt:lpstr>
      <vt:lpstr>3DVAR Cost Function (CF)</vt:lpstr>
      <vt:lpstr>But observations are not everywhere!</vt:lpstr>
      <vt:lpstr>Traditionally, the covariances were circular, but other shapes have been used</vt:lpstr>
      <vt:lpstr>More Recently More Complex Covariance Structures Have Been Used</vt:lpstr>
      <vt:lpstr>3DVAR Review</vt:lpstr>
      <vt:lpstr>How do we create analysis that match the EVOLUTION of the real atmosphere, not just what is happening at one time?</vt:lpstr>
      <vt:lpstr>4DVAR:  Used by ECMWF, UKMET, CMC</vt:lpstr>
      <vt:lpstr>4DVAR:  Four Dimension Variational Data Assimilation</vt:lpstr>
      <vt:lpstr>4DVAR</vt:lpstr>
      <vt:lpstr>4DVAR Cost Function (CF)</vt:lpstr>
      <vt:lpstr>4DVAR Components This is complex!</vt:lpstr>
      <vt:lpstr>4DVAR</vt:lpstr>
      <vt:lpstr>How 4DVAR works</vt:lpstr>
      <vt:lpstr>4DVAR</vt:lpstr>
      <vt:lpstr>4DVAR</vt:lpstr>
      <vt:lpstr>The Leading Global Centers Use 4DVAR</vt:lpstr>
      <vt:lpstr>PowerPoint Presentation</vt:lpstr>
      <vt:lpstr>Ensemble-Based Data Assimilation</vt:lpstr>
      <vt:lpstr>Remember this?  Ensembles can help do this better</vt:lpstr>
      <vt:lpstr>PowerPoint Presentation</vt:lpstr>
      <vt:lpstr>Multiple Grids at One Time Can Allow You to Calculate Correlations (covariances) Between Grid Points</vt:lpstr>
      <vt:lpstr>Mesoscale Covariances From An Ensemble</vt:lpstr>
      <vt:lpstr>Surface Pressure Covariance from Ensembles</vt:lpstr>
      <vt:lpstr>Ensemble Can Produce More Physical Covariances</vt:lpstr>
      <vt:lpstr>Hybrid Data Assimilation:  Now Used in GFS</vt:lpstr>
      <vt:lpstr>PowerPoint Presentation</vt:lpstr>
      <vt:lpstr>Latest NCEP Advance: ENVAR</vt:lpstr>
      <vt:lpstr>Model Initialization</vt:lpstr>
      <vt:lpstr>Model Integration Requires the Initialization Plus:</vt:lpstr>
      <vt:lpstr>Represents an initial value problem, in which the solution to a time-dependent set of differential equations depends on the initial state. </vt:lpstr>
      <vt:lpstr>Modern NWP Models Are Based on the Primitive Equations: Conservation Laws for Mass, Momentum, Energy, and Moisture</vt:lpstr>
      <vt:lpstr>Primitive Equations</vt:lpstr>
      <vt:lpstr>To Solve the Model Equations We Also Need</vt:lpstr>
      <vt:lpstr>A limited domain simulation required lateral boundary conditions</vt:lpstr>
      <vt:lpstr>Physics Terms and Parameterizations: Friction or Drag Example</vt:lpstr>
      <vt:lpstr>Friction or Drag Due to Turbulent Eddies</vt:lpstr>
      <vt:lpstr>Friction or Drag Due to Turbulent Eddies</vt:lpstr>
      <vt:lpstr>Diabatic Heating and Cooling, H</vt:lpstr>
      <vt:lpstr>Problem</vt:lpstr>
      <vt:lpstr>Convective Parameterization</vt:lpstr>
      <vt:lpstr>Convective Parameterization</vt:lpstr>
      <vt:lpstr>Can’t Neglect Effects of Convection!</vt:lpstr>
      <vt:lpstr>Convective Parameterization</vt:lpstr>
      <vt:lpstr>Kuo Parameterization:  The Simplest of All</vt:lpstr>
      <vt:lpstr>More Physics Terms That Need Parameterization!</vt:lpstr>
      <vt:lpstr>Many Parameterizations!</vt:lpstr>
      <vt:lpstr>Hundreds of Parameterizations Consider WRF</vt:lpstr>
      <vt:lpstr>Parameterizations are the Achilles heal of NWP</vt:lpstr>
      <vt:lpstr>The Future of Parameterizations</vt:lpstr>
      <vt:lpstr>PowerPoint Presentation</vt:lpstr>
      <vt:lpstr>Representation of model variables</vt:lpstr>
      <vt:lpstr>Grid Point Models (Dominant approach)</vt:lpstr>
      <vt:lpstr>Finite Differences to Approximate Derivatives</vt:lpstr>
      <vt:lpstr>So 1.3 km UW WRF and only deal with features of scale greater than ~ 8 km!</vt:lpstr>
      <vt:lpstr>Question:  What Grid Spacing Needed to Get Flow Correct in Columbia Gorge?</vt:lpstr>
      <vt:lpstr>Hint</vt:lpstr>
      <vt:lpstr>If 4 km across and you need 6 grid points, then 4/6 km—2/3 km grid spacing</vt:lpstr>
      <vt:lpstr>PowerPoint Presentation</vt:lpstr>
      <vt:lpstr>PowerPoint Presentation</vt:lpstr>
      <vt:lpstr>Time Steps</vt:lpstr>
      <vt:lpstr>PowerPoint Presentation</vt:lpstr>
      <vt:lpstr>There is a relationship between the spatial grid size and time step  size</vt:lpstr>
      <vt:lpstr>Courant–Friedrichs–Lewy (CFL) Criterion</vt:lpstr>
      <vt:lpstr>Believe it or not….if you halve the grid spacing…doubling the model spatial resolution, you need EIGHT TIMES more computer resources</vt:lpstr>
      <vt:lpstr>Double the resolution</vt:lpstr>
      <vt:lpstr>Double the resolution</vt:lpstr>
      <vt:lpstr>Why numerical weather prediction demands the largest supercomputers</vt:lpstr>
      <vt:lpstr>Some Models Don’t Use Grids!</vt:lpstr>
      <vt:lpstr>Galerkin Approach (e.g., spectral)</vt:lpstr>
      <vt:lpstr>Old GFS and ECMWF Use Spherical Harmonics to Represent Variation in  the Horizontal</vt:lpstr>
      <vt:lpstr>Spherical Harmonics</vt:lpstr>
      <vt:lpstr>Spectral Representation is on the way out</vt:lpstr>
      <vt:lpstr>Vertical Coordinate Systems</vt:lpstr>
      <vt:lpstr>So Why Not Solve the Problem By Having the Model Levels Parallel the Terrain?</vt:lpstr>
      <vt:lpstr>Thus, was born the Sigma Coordinate System s= p/ps</vt:lpstr>
      <vt:lpstr>Sigma Coordinate System Can also be based on height (Sigma-Z)</vt:lpstr>
      <vt:lpstr>Hybrid Vertical Coordinate Systems</vt:lpstr>
      <vt:lpstr>Sigma-Theta</vt:lpstr>
      <vt:lpstr>New Sigma-P in WRF</vt:lpstr>
      <vt:lpstr>Most models today use some sort of sigma coordinate system</vt:lpstr>
      <vt:lpstr>How Many Model Levels Needed?</vt:lpstr>
      <vt:lpstr>PowerPoint Presentation</vt:lpstr>
      <vt:lpstr>UW WRF</vt:lpstr>
      <vt:lpstr>Nesting of Model Grids</vt:lpstr>
      <vt:lpstr>Why Nesting?</vt:lpstr>
      <vt:lpstr>PowerPoint Presentation</vt:lpstr>
      <vt:lpstr>PowerPoint Presentation</vt:lpstr>
      <vt:lpstr>UW WRF Nesting</vt:lpstr>
      <vt:lpstr>Model Nesting</vt:lpstr>
      <vt:lpstr>PowerPoint Presentation</vt:lpstr>
      <vt:lpstr>Next Generation Global Model Grid Structures</vt:lpstr>
      <vt:lpstr>MPAS: Hexagonal Shapes that Vary in Size!</vt:lpstr>
      <vt:lpstr>MPAS</vt:lpstr>
      <vt:lpstr>MPAS Uses Hexagonal Grid Boxes</vt:lpstr>
      <vt:lpstr>FV3-GFS</vt:lpstr>
      <vt:lpstr>FV-3 has cubed sphere geometry</vt:lpstr>
      <vt:lpstr>Cube Sphere Grid</vt:lpstr>
      <vt:lpstr>Models are Your Hammers</vt:lpstr>
      <vt:lpstr>Major U.S.  Global Model Overview</vt:lpstr>
      <vt:lpstr>Major U.S.  Global Model Overview</vt:lpstr>
      <vt:lpstr>Major International NWP Centers</vt:lpstr>
      <vt:lpstr>Global Forecast System (GFS) Model Now V16</vt:lpstr>
      <vt:lpstr>GFS</vt:lpstr>
      <vt:lpstr>PowerPoint Presentation</vt:lpstr>
      <vt:lpstr>GFS Data Assimilation (GDAS)</vt:lpstr>
      <vt:lpstr>In addition to the high resolution GFS, there is a lower resolution GFS ensemble called GEFS</vt:lpstr>
      <vt:lpstr>What is stochastic physics?</vt:lpstr>
      <vt:lpstr>PowerPoint Presentation</vt:lpstr>
      <vt:lpstr>Stochastic Physics</vt:lpstr>
      <vt:lpstr>Current GFS Verification</vt:lpstr>
      <vt:lpstr>PowerPoint Presentation</vt:lpstr>
      <vt:lpstr>PowerPoint Presentation</vt:lpstr>
      <vt:lpstr>PowerPoint Presentation</vt:lpstr>
      <vt:lpstr>Global Model Verification GFS is not the best global model</vt:lpstr>
      <vt:lpstr>Higher Resolution Operational Models</vt:lpstr>
      <vt:lpstr>Major U.S. High-Resolution Mesoscale Models (all non-hydrostatic)</vt:lpstr>
      <vt:lpstr>U.S. High-Resolution Mesoscale Models</vt:lpstr>
      <vt:lpstr>Mesoscale Model History</vt:lpstr>
      <vt:lpstr>Operational Mesoscale Model History in US</vt:lpstr>
      <vt:lpstr>Operational Mesoscale Model History in US</vt:lpstr>
      <vt:lpstr>WRF (Weather Research and Forecasting) Model</vt:lpstr>
      <vt:lpstr>PowerPoint Presentation</vt:lpstr>
      <vt:lpstr>PowerPoint Presentation</vt:lpstr>
      <vt:lpstr>WRF</vt:lpstr>
      <vt:lpstr>Historical Note</vt:lpstr>
      <vt:lpstr>NMM-B also called NAM (North American Mesoscale) Model</vt:lpstr>
      <vt:lpstr>NAM Domain</vt:lpstr>
      <vt:lpstr>NMM-B Nests</vt:lpstr>
      <vt:lpstr>NMMB 4-km Conus</vt:lpstr>
      <vt:lpstr>Dirty Laundry</vt:lpstr>
      <vt:lpstr>NCEP/NWS NAM</vt:lpstr>
      <vt:lpstr>PowerPoint Presentation</vt:lpstr>
      <vt:lpstr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vt:lpstr>
      <vt:lpstr>Navy COAMPS (Coupled Ocean/Atmosphere Mesoscale Prediction System)</vt:lpstr>
      <vt:lpstr>Coupled Ocean is Important for the Navy</vt:lpstr>
      <vt:lpstr>http://www.nrlmry.navy.mil/coamps-web/web/home</vt:lpstr>
      <vt:lpstr>U.S. Air Force Uses UKMET Unified Model (GALWEM)</vt:lpstr>
      <vt:lpstr>PowerPoint Presentation</vt:lpstr>
      <vt:lpstr>U.S. Rapid Refresh NWP A Powerful Tool For Nowcasting  Two Resolutions: RAP: 13 km HRRR: 3 km </vt:lpstr>
      <vt:lpstr>PowerPoint Presentation</vt:lpstr>
      <vt:lpstr>Rapid Refresh (RR)  A.K.A RAP (also RUC) and HRRR</vt:lpstr>
      <vt:lpstr>NOAA/NWS Rapid Refresh</vt:lpstr>
      <vt:lpstr>PowerPoint Presentation</vt:lpstr>
      <vt:lpstr>PowerPoint Presentation</vt:lpstr>
      <vt:lpstr>RAP:  13 km with larger domain</vt:lpstr>
      <vt:lpstr>High-Resolution Rapid Refresh:  3 km, 1 hr, smaller domain</vt:lpstr>
      <vt:lpstr>PowerPoint Presentation</vt:lpstr>
      <vt:lpstr>PowerPoint Presentation</vt:lpstr>
      <vt:lpstr>http://www.spc.noaa.gov/exper/hrrr/</vt:lpstr>
      <vt:lpstr>Huge Number of Output Fields Particularly Useful for Convective Forecasting and Short-Term Prediction</vt:lpstr>
      <vt:lpstr>New Addition:  HRRR Smoke!</vt:lpstr>
      <vt:lpstr>NOAA Created an FV-3 Version of Rapid Refresh called RRFS</vt:lpstr>
      <vt:lpstr>Concerns about the switch to RRFS (WRF to FV-3 cores): Intense point storms and more</vt:lpstr>
      <vt:lpstr>PowerPoint Presentation</vt:lpstr>
      <vt:lpstr>PowerPoint Presentation</vt:lpstr>
      <vt:lpstr>RRFS is going to be dropped in favor of a MPAS-Based Rapid Refresh</vt:lpstr>
      <vt:lpstr>A Palette of Models</vt:lpstr>
      <vt:lpstr>Accessing NWP Models</vt:lpstr>
      <vt:lpstr>http://mag.ncep.noaa.gov/</vt:lpstr>
      <vt:lpstr>Tropical Tidbits https://www.tropicaltidbits.com/analysis/models/</vt:lpstr>
      <vt:lpstr>Alicia Bentley’s Webpage http://www.atmos.albany.edu/student/abentley/realtime.html</vt:lpstr>
      <vt:lpstr>NOAA/NWS RTMA (Real Time Mesoscale Analysis System)</vt:lpstr>
      <vt:lpstr>PowerPoint Presentation</vt:lpstr>
      <vt:lpstr>PowerPoint Presentation</vt:lpstr>
      <vt:lpstr>Real-Time Mesoscale Analysis RTMA</vt:lpstr>
      <vt:lpstr>Why does NWS want this?</vt:lpstr>
      <vt:lpstr>PowerPoint Presentation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Forecast Process</dc:title>
  <dc:creator>Cliff Mass</dc:creator>
  <cp:lastModifiedBy>Clifford F. Mass</cp:lastModifiedBy>
  <cp:revision>267</cp:revision>
  <dcterms:created xsi:type="dcterms:W3CDTF">2015-05-18T17:41:35Z</dcterms:created>
  <dcterms:modified xsi:type="dcterms:W3CDTF">2025-05-22T20:14:55Z</dcterms:modified>
</cp:coreProperties>
</file>